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r>
              <a:t>Buongiorno, siamo Giulia Petenazzi, Marco Casagrande e Jordan Gottardo e presenteremo il nostro progetto per l'istituto gaetano pini.</a:t>
            </a:r>
          </a:p>
          <a:p>
            <a:r>
              <a:t>Abbiamo ipotizzato di essere l'offerente dell'appalto e ci siamo concentrati su tre parti:</a:t>
            </a:r>
          </a:p>
          <a:p>
            <a:r>
              <a:t>- Io mi sono occupata dello sviluppo del Continuity Plan</a:t>
            </a:r>
            <a:br/>
            <a:r>
              <a:t>- Marco si è occupato della pianificazione e organizzazione del processo di SLA Management</a:t>
            </a:r>
          </a:p>
          <a:p>
            <a:r>
              <a:t>- Jordan si è occupato dello sviluppo del Rollout Plan.</a:t>
            </a: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Per la struttura ad alto livello del documento mi sono basata sulla documentazione itil, cercando di inserire però anche le sezioni descritte dalle linee guida per il DR delle PA emanato dall'AgID.  Il documento risultante quindi è diviso in 4 sezioni (1234) e nella presentazione ne ripercorreremo i punti salienti, partendo dalla initiation e dalla BIA, passando per le varie possibilità individuate, spiegando la soluzione scelta con un approccio top-down e infine, concluderemo con la sezione di operational management.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e sottotitolo">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73100" y="2870200"/>
            <a:ext cx="23050500" cy="4559300"/>
          </a:xfrm>
          <a:prstGeom prst="rect">
            <a:avLst/>
          </a:prstGeom>
        </p:spPr>
        <p:txBody>
          <a:bodyPr anchor="b"/>
          <a:lstStyle/>
          <a:p>
            <a:r>
              <a:t>Title Text</a:t>
            </a:r>
          </a:p>
        </p:txBody>
      </p:sp>
      <p:sp>
        <p:nvSpPr>
          <p:cNvPr id="12" name="Body Level One…"/>
          <p:cNvSpPr txBox="1">
            <a:spLocks noGrp="1"/>
          </p:cNvSpPr>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93" name="–Giovanni Mela"/>
          <p:cNvSpPr txBox="1">
            <a:spLocks noGrp="1"/>
          </p:cNvSpPr>
          <p:nvPr>
            <p:ph type="body" sz="quarter" idx="13"/>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r>
              <a:t>–Giovanni Mela</a:t>
            </a:r>
          </a:p>
        </p:txBody>
      </p:sp>
      <p:sp>
        <p:nvSpPr>
          <p:cNvPr id="94" name="“Inserisci qui una citazione”."/>
          <p:cNvSpPr txBox="1">
            <a:spLocks noGrp="1"/>
          </p:cNvSpPr>
          <p:nvPr>
            <p:ph type="body" sz="quarter" idx="14"/>
          </p:nvPr>
        </p:nvSpPr>
        <p:spPr>
          <a:xfrm>
            <a:off x="2374900" y="5892800"/>
            <a:ext cx="19621500" cy="850900"/>
          </a:xfrm>
          <a:prstGeom prst="rect">
            <a:avLst/>
          </a:prstGeom>
        </p:spPr>
        <p:txBody>
          <a:bodyPr>
            <a:spAutoFit/>
          </a:bodyPr>
          <a:lstStyle>
            <a:lvl1pPr marL="0" indent="0" algn="ctr">
              <a:spcBef>
                <a:spcPts val="0"/>
              </a:spcBef>
              <a:buSzTx/>
              <a:buNone/>
            </a:lvl1pPr>
          </a:lstStyle>
          <a:p>
            <a:r>
              <a:t>“Inserisci qui una citazione”.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uoto">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Orizzontale">
    <p:spTree>
      <p:nvGrpSpPr>
        <p:cNvPr id="1" name=""/>
        <p:cNvGrpSpPr/>
        <p:nvPr/>
      </p:nvGrpSpPr>
      <p:grpSpPr>
        <a:xfrm>
          <a:off x="0" y="0"/>
          <a:ext cx="0" cy="0"/>
          <a:chOff x="0" y="0"/>
          <a:chExt cx="0" cy="0"/>
        </a:xfrm>
      </p:grpSpPr>
      <p:sp>
        <p:nvSpPr>
          <p:cNvPr id="20" name="Image"/>
          <p:cNvSpPr>
            <a:spLocks noGrp="1"/>
          </p:cNvSpPr>
          <p:nvPr>
            <p:ph type="pic" idx="13"/>
          </p:nvPr>
        </p:nvSpPr>
        <p:spPr>
          <a:xfrm>
            <a:off x="2463800" y="736600"/>
            <a:ext cx="19481800" cy="82423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728200"/>
            <a:ext cx="19621500" cy="1803400"/>
          </a:xfrm>
          <a:prstGeom prst="rect">
            <a:avLst/>
          </a:prstGeom>
        </p:spPr>
        <p:txBody>
          <a:bodyPr/>
          <a:lstStyle/>
          <a:p>
            <a:r>
              <a:t>Title Text</a:t>
            </a:r>
          </a:p>
        </p:txBody>
      </p:sp>
      <p:sp>
        <p:nvSpPr>
          <p:cNvPr id="22" name="Body Level One…"/>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 Centrato">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73100" y="4572000"/>
            <a:ext cx="23050500" cy="45593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cale">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573000" y="1384300"/>
            <a:ext cx="10045700" cy="10896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73100" y="1435100"/>
            <a:ext cx="11049000" cy="5461000"/>
          </a:xfrm>
          <a:prstGeom prst="rect">
            <a:avLst/>
          </a:prstGeom>
        </p:spPr>
        <p:txBody>
          <a:bodyPr anchor="b"/>
          <a:lstStyle/>
          <a:p>
            <a:r>
              <a:t>Title Text</a:t>
            </a:r>
          </a:p>
        </p:txBody>
      </p:sp>
      <p:sp>
        <p:nvSpPr>
          <p:cNvPr id="40" name="Body Level One…"/>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 In alto">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474700" y="3098800"/>
            <a:ext cx="8712200" cy="10199138"/>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73100" y="3835400"/>
            <a:ext cx="11049000" cy="8864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83" name="2-033_1302x975.jpeg"/>
          <p:cNvSpPr>
            <a:spLocks noGrp="1"/>
          </p:cNvSpPr>
          <p:nvPr>
            <p:ph type="pic" sz="quarter" idx="13"/>
          </p:nvPr>
        </p:nvSpPr>
        <p:spPr>
          <a:xfrm>
            <a:off x="12407900" y="7074692"/>
            <a:ext cx="11023600" cy="593090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420112" y="711992"/>
            <a:ext cx="11023601" cy="5930901"/>
          </a:xfrm>
          <a:prstGeom prst="rect">
            <a:avLst/>
          </a:prstGeom>
        </p:spPr>
        <p:txBody>
          <a:bodyPr lIns="91439" tIns="45719" rIns="91439" bIns="45719" anchor="t">
            <a:noAutofit/>
          </a:bodyPr>
          <a:lstStyle/>
          <a:p>
            <a:endParaRPr/>
          </a:p>
        </p:txBody>
      </p:sp>
      <p:sp>
        <p:nvSpPr>
          <p:cNvPr id="85" name="2-10-superquadro_1631x2178.jpeg"/>
          <p:cNvSpPr>
            <a:spLocks noGrp="1"/>
          </p:cNvSpPr>
          <p:nvPr>
            <p:ph type="pic" idx="15"/>
          </p:nvPr>
        </p:nvSpPr>
        <p:spPr>
          <a:xfrm>
            <a:off x="945745" y="711200"/>
            <a:ext cx="11023601" cy="12293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099" y="13080999"/>
            <a:ext cx="419101" cy="457201"/>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ieeexplore.ieee.org/document/6906275" TargetMode="External"/><Relationship Id="rId4" Type="http://schemas.openxmlformats.org/officeDocument/2006/relationships/hyperlink" Target="https://www.sciencedirect.com/science/article/pii/S0140366404000271?via%3Dihu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19" name="Dept. of Mathematics &quot;Tullio-Levi Civita&quot; Master's Degree in Computer Science"/>
          <p:cNvSpPr txBox="1"/>
          <p:nvPr/>
        </p:nvSpPr>
        <p:spPr>
          <a:xfrm>
            <a:off x="-1879600" y="716129"/>
            <a:ext cx="12293600"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r" defTabSz="584200">
              <a:defRPr sz="4000">
                <a:solidFill>
                  <a:srgbClr val="1A1A1A"/>
                </a:solidFill>
              </a:defRPr>
            </a:pPr>
            <a:r>
              <a:t>Dept. of Mathematics "Tullio-Levi Civita"</a:t>
            </a:r>
            <a:br/>
            <a:r>
              <a:t>Master's Degree in Computer Science</a:t>
            </a:r>
          </a:p>
        </p:txBody>
      </p:sp>
      <p:sp>
        <p:nvSpPr>
          <p:cNvPr id="120" name="Line"/>
          <p:cNvSpPr/>
          <p:nvPr/>
        </p:nvSpPr>
        <p:spPr>
          <a:xfrm flipV="1">
            <a:off x="498474" y="4829867"/>
            <a:ext cx="23164800" cy="3747"/>
          </a:xfrm>
          <a:prstGeom prst="line">
            <a:avLst/>
          </a:prstGeom>
          <a:ln w="25400">
            <a:solidFill>
              <a:srgbClr val="5A5F5E"/>
            </a:solidFill>
            <a:miter lim="400000"/>
          </a:ln>
        </p:spPr>
        <p:txBody>
          <a:bodyPr lIns="50800" tIns="50800" rIns="50800" bIns="50800" anchor="ctr"/>
          <a:lstStyle/>
          <a:p>
            <a:endParaRPr/>
          </a:p>
        </p:txBody>
      </p:sp>
      <p:sp>
        <p:nvSpPr>
          <p:cNvPr id="121" name="Line"/>
          <p:cNvSpPr/>
          <p:nvPr/>
        </p:nvSpPr>
        <p:spPr>
          <a:xfrm flipV="1">
            <a:off x="498474" y="8646826"/>
            <a:ext cx="23164800" cy="3748"/>
          </a:xfrm>
          <a:prstGeom prst="line">
            <a:avLst/>
          </a:prstGeom>
          <a:ln w="25400">
            <a:solidFill>
              <a:srgbClr val="5A5F5E"/>
            </a:solidFill>
            <a:miter lim="400000"/>
          </a:ln>
        </p:spPr>
        <p:txBody>
          <a:bodyPr lIns="50800" tIns="50800" rIns="50800" bIns="50800" anchor="ctr"/>
          <a:lstStyle/>
          <a:p>
            <a:endParaRPr/>
          </a:p>
        </p:txBody>
      </p:sp>
      <p:sp>
        <p:nvSpPr>
          <p:cNvPr id="122" name="Wireless Networks - A.Y. 2018-2019…"/>
          <p:cNvSpPr txBox="1"/>
          <p:nvPr/>
        </p:nvSpPr>
        <p:spPr>
          <a:xfrm>
            <a:off x="13881100" y="716129"/>
            <a:ext cx="12293600" cy="171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defTabSz="584200">
              <a:defRPr sz="4000">
                <a:solidFill>
                  <a:schemeClr val="accent6">
                    <a:hueOff val="-133706"/>
                    <a:satOff val="8281"/>
                    <a:lumOff val="-27269"/>
                  </a:schemeClr>
                </a:solidFill>
              </a:defRPr>
            </a:pPr>
            <a:r>
              <a:t>Wireless Networks - A.Y. 2018-2019</a:t>
            </a:r>
          </a:p>
          <a:p>
            <a:pPr algn="l" defTabSz="584200">
              <a:defRPr sz="4000">
                <a:solidFill>
                  <a:schemeClr val="accent6">
                    <a:hueOff val="-133706"/>
                    <a:satOff val="8281"/>
                    <a:lumOff val="-27269"/>
                  </a:schemeClr>
                </a:solidFill>
              </a:defRPr>
            </a:pPr>
            <a:r>
              <a:t>04/12/2018</a:t>
            </a:r>
          </a:p>
        </p:txBody>
      </p:sp>
      <p:pic>
        <p:nvPicPr>
          <p:cNvPr id="123" name="Logo_Università_Padova.png" descr="Logo_Università_Padova.png"/>
          <p:cNvPicPr>
            <a:picLocks noChangeAspect="1"/>
          </p:cNvPicPr>
          <p:nvPr/>
        </p:nvPicPr>
        <p:blipFill>
          <a:blip r:embed="rId4">
            <a:extLst/>
          </a:blip>
          <a:srcRect t="127"/>
          <a:stretch>
            <a:fillRect/>
          </a:stretch>
        </p:blipFill>
        <p:spPr>
          <a:xfrm>
            <a:off x="10772774" y="390284"/>
            <a:ext cx="2616201" cy="2629551"/>
          </a:xfrm>
          <a:prstGeom prst="rect">
            <a:avLst/>
          </a:prstGeom>
          <a:ln w="12700">
            <a:miter lim="400000"/>
          </a:ln>
        </p:spPr>
      </p:pic>
      <p:sp>
        <p:nvSpPr>
          <p:cNvPr id="124" name="BLR  and  ROFF:…"/>
          <p:cNvSpPr txBox="1">
            <a:spLocks noGrp="1"/>
          </p:cNvSpPr>
          <p:nvPr>
            <p:ph type="ctrTitle"/>
          </p:nvPr>
        </p:nvSpPr>
        <p:spPr>
          <a:xfrm>
            <a:off x="555624" y="4013200"/>
            <a:ext cx="23050501" cy="4254500"/>
          </a:xfrm>
          <a:prstGeom prst="rect">
            <a:avLst/>
          </a:prstGeom>
        </p:spPr>
        <p:txBody>
          <a:bodyPr/>
          <a:lstStyle/>
          <a:p>
            <a:pPr>
              <a:spcBef>
                <a:spcPts val="1900"/>
              </a:spcBef>
              <a:defRPr sz="12500">
                <a:solidFill>
                  <a:schemeClr val="accent6">
                    <a:hueOff val="-133706"/>
                    <a:satOff val="8281"/>
                    <a:lumOff val="-27269"/>
                  </a:schemeClr>
                </a:solidFill>
              </a:defRPr>
            </a:pPr>
            <a:r>
              <a:t>BLR  and  ROFF:</a:t>
            </a:r>
          </a:p>
          <a:p>
            <a:pPr>
              <a:defRPr sz="7000">
                <a:solidFill>
                  <a:schemeClr val="accent6">
                    <a:hueOff val="-133706"/>
                    <a:satOff val="8281"/>
                    <a:lumOff val="-27269"/>
                  </a:schemeClr>
                </a:solidFill>
              </a:defRPr>
            </a:pPr>
            <a:r>
              <a:t>TWO  routing  algorithms  for  MANETS</a:t>
            </a:r>
          </a:p>
        </p:txBody>
      </p:sp>
      <p:sp>
        <p:nvSpPr>
          <p:cNvPr id="125" name="Jordan Gottardo - Master's Degree in Computer Science undergraduate"/>
          <p:cNvSpPr txBox="1"/>
          <p:nvPr/>
        </p:nvSpPr>
        <p:spPr>
          <a:xfrm>
            <a:off x="3571874" y="12123671"/>
            <a:ext cx="17018001" cy="107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584200">
              <a:defRPr sz="3800">
                <a:solidFill>
                  <a:srgbClr val="1A1A1A"/>
                </a:solidFill>
              </a:defRPr>
            </a:lvl1pPr>
          </a:lstStyle>
          <a:p>
            <a:r>
              <a:t>Jordan Gottardo - Master's Degree in Computer Science undergraduate</a:t>
            </a:r>
          </a:p>
        </p:txBody>
      </p:sp>
      <p:sp>
        <p:nvSpPr>
          <p:cNvPr id="126" name="Professor:  Claudio Enrico Palazzi"/>
          <p:cNvSpPr txBox="1"/>
          <p:nvPr/>
        </p:nvSpPr>
        <p:spPr>
          <a:xfrm>
            <a:off x="9080552" y="11283950"/>
            <a:ext cx="694050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defRPr sz="4400" i="1">
                <a:solidFill>
                  <a:schemeClr val="accent6">
                    <a:hueOff val="-133706"/>
                    <a:satOff val="8281"/>
                    <a:lumOff val="-27269"/>
                  </a:schemeClr>
                </a:solidFill>
                <a:latin typeface="Gill Sans"/>
                <a:ea typeface="Gill Sans"/>
                <a:cs typeface="Gill Sans"/>
                <a:sym typeface="Gill Sans"/>
              </a:defRPr>
            </a:lvl1pPr>
          </a:lstStyle>
          <a:p>
            <a:r>
              <a:t>Professor:  Claudio Enrico Palazzi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16" name="Testbed  environment"/>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Testbed  environment</a:t>
            </a:r>
          </a:p>
        </p:txBody>
      </p:sp>
      <p:sp>
        <p:nvSpPr>
          <p:cNvPr id="217" name="10/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10/29</a:t>
            </a:r>
          </a:p>
        </p:txBody>
      </p:sp>
      <p:sp>
        <p:nvSpPr>
          <p:cNvPr id="218" name="Text"/>
          <p:cNvSpPr txBox="1"/>
          <p:nvPr/>
        </p:nvSpPr>
        <p:spPr>
          <a:xfrm>
            <a:off x="891734" y="2754947"/>
            <a:ext cx="190119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 </a:t>
            </a:r>
          </a:p>
        </p:txBody>
      </p:sp>
      <p:graphicFrame>
        <p:nvGraphicFramePr>
          <p:cNvPr id="219" name="Table"/>
          <p:cNvGraphicFramePr/>
          <p:nvPr/>
        </p:nvGraphicFramePr>
        <p:xfrm>
          <a:off x="4775200" y="2616200"/>
          <a:ext cx="14833600" cy="10439400"/>
        </p:xfrm>
        <a:graphic>
          <a:graphicData uri="http://schemas.openxmlformats.org/drawingml/2006/table">
            <a:tbl>
              <a:tblPr firstCol="1" bandRow="1">
                <a:tableStyleId>{4C3C2611-4C71-4FC5-86AE-919BDF0F9419}</a:tableStyleId>
              </a:tblPr>
              <a:tblGrid>
                <a:gridCol w="6324600">
                  <a:extLst>
                    <a:ext uri="{9D8B030D-6E8A-4147-A177-3AD203B41FA5}">
                      <a16:colId xmlns:a16="http://schemas.microsoft.com/office/drawing/2014/main" val="20000"/>
                    </a:ext>
                  </a:extLst>
                </a:gridCol>
                <a:gridCol w="8509000">
                  <a:extLst>
                    <a:ext uri="{9D8B030D-6E8A-4147-A177-3AD203B41FA5}">
                      <a16:colId xmlns:a16="http://schemas.microsoft.com/office/drawing/2014/main" val="20001"/>
                    </a:ext>
                  </a:extLst>
                </a:gridCol>
              </a:tblGrid>
              <a:tr h="673100">
                <a:tc>
                  <a:txBody>
                    <a:bodyPr/>
                    <a:lstStyle/>
                    <a:p>
                      <a:pPr>
                        <a:defRPr sz="1800">
                          <a:solidFill>
                            <a:srgbClr val="000000"/>
                          </a:solidFill>
                        </a:defRPr>
                      </a:pPr>
                      <a:r>
                        <a:rPr sz="3900">
                          <a:solidFill>
                            <a:srgbClr val="FFFFFF"/>
                          </a:solidFill>
                        </a:rPr>
                        <a:t>Simulator</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QualNet</a:t>
                      </a:r>
                    </a:p>
                  </a:txBody>
                  <a:tcPr marL="50800" marR="50800" marT="50800" marB="50800" anchor="ctr" horzOverflow="overflow"/>
                </a:tc>
                <a:extLst>
                  <a:ext uri="{0D108BD9-81ED-4DB2-BD59-A6C34878D82A}">
                    <a16:rowId xmlns:a16="http://schemas.microsoft.com/office/drawing/2014/main" val="10000"/>
                  </a:ext>
                </a:extLst>
              </a:tr>
              <a:tr h="673100">
                <a:tc>
                  <a:txBody>
                    <a:bodyPr/>
                    <a:lstStyle/>
                    <a:p>
                      <a:pPr>
                        <a:defRPr sz="1800">
                          <a:solidFill>
                            <a:srgbClr val="000000"/>
                          </a:solidFill>
                        </a:defRPr>
                      </a:pPr>
                      <a:r>
                        <a:rPr sz="3900">
                          <a:solidFill>
                            <a:srgbClr val="FFFFFF"/>
                          </a:solidFill>
                        </a:rPr>
                        <a:t>Algorithms tested</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BLR, GPSR, LAR1</a:t>
                      </a:r>
                    </a:p>
                  </a:txBody>
                  <a:tcPr marL="50800" marR="50800" marT="50800" marB="50800" anchor="ctr" horzOverflow="overflow"/>
                </a:tc>
                <a:extLst>
                  <a:ext uri="{0D108BD9-81ED-4DB2-BD59-A6C34878D82A}">
                    <a16:rowId xmlns:a16="http://schemas.microsoft.com/office/drawing/2014/main" val="10001"/>
                  </a:ext>
                </a:extLst>
              </a:tr>
              <a:tr h="673100">
                <a:tc>
                  <a:txBody>
                    <a:bodyPr/>
                    <a:lstStyle/>
                    <a:p>
                      <a:pPr>
                        <a:defRPr sz="1800">
                          <a:solidFill>
                            <a:srgbClr val="000000"/>
                          </a:solidFill>
                        </a:defRPr>
                      </a:pPr>
                      <a:r>
                        <a:rPr sz="3900">
                          <a:solidFill>
                            <a:srgbClr val="FFFFFF"/>
                          </a:solidFill>
                        </a:rPr>
                        <a:t>Number of nodes</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200</a:t>
                      </a:r>
                    </a:p>
                  </a:txBody>
                  <a:tcPr marL="50800" marR="50800" marT="50800" marB="50800" anchor="ctr" horzOverflow="overflow"/>
                </a:tc>
                <a:extLst>
                  <a:ext uri="{0D108BD9-81ED-4DB2-BD59-A6C34878D82A}">
                    <a16:rowId xmlns:a16="http://schemas.microsoft.com/office/drawing/2014/main" val="10002"/>
                  </a:ext>
                </a:extLst>
              </a:tr>
              <a:tr h="673100">
                <a:tc>
                  <a:txBody>
                    <a:bodyPr/>
                    <a:lstStyle/>
                    <a:p>
                      <a:pPr>
                        <a:defRPr sz="1800">
                          <a:solidFill>
                            <a:srgbClr val="000000"/>
                          </a:solidFill>
                        </a:defRPr>
                      </a:pPr>
                      <a:r>
                        <a:rPr sz="3900">
                          <a:solidFill>
                            <a:srgbClr val="FFFFFF"/>
                          </a:solidFill>
                        </a:rPr>
                        <a:t>Area of simulation</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600 x 3000 m²</a:t>
                      </a:r>
                    </a:p>
                  </a:txBody>
                  <a:tcPr marL="50800" marR="50800" marT="50800" marB="50800" anchor="ctr" horzOverflow="overflow"/>
                </a:tc>
                <a:extLst>
                  <a:ext uri="{0D108BD9-81ED-4DB2-BD59-A6C34878D82A}">
                    <a16:rowId xmlns:a16="http://schemas.microsoft.com/office/drawing/2014/main" val="10003"/>
                  </a:ext>
                </a:extLst>
              </a:tr>
              <a:tr h="673100">
                <a:tc>
                  <a:txBody>
                    <a:bodyPr/>
                    <a:lstStyle/>
                    <a:p>
                      <a:pPr>
                        <a:defRPr sz="1800">
                          <a:solidFill>
                            <a:srgbClr val="000000"/>
                          </a:solidFill>
                        </a:defRPr>
                      </a:pPr>
                      <a:r>
                        <a:rPr sz="3900">
                          <a:solidFill>
                            <a:srgbClr val="FFFFFF"/>
                          </a:solidFill>
                        </a:rPr>
                        <a:t>Duration of simulation</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15m</a:t>
                      </a:r>
                    </a:p>
                  </a:txBody>
                  <a:tcPr marL="50800" marR="50800" marT="50800" marB="50800" anchor="ctr" horzOverflow="overflow"/>
                </a:tc>
                <a:extLst>
                  <a:ext uri="{0D108BD9-81ED-4DB2-BD59-A6C34878D82A}">
                    <a16:rowId xmlns:a16="http://schemas.microsoft.com/office/drawing/2014/main" val="10004"/>
                  </a:ext>
                </a:extLst>
              </a:tr>
              <a:tr h="673100">
                <a:tc>
                  <a:txBody>
                    <a:bodyPr/>
                    <a:lstStyle/>
                    <a:p>
                      <a:pPr>
                        <a:defRPr sz="1800">
                          <a:solidFill>
                            <a:srgbClr val="000000"/>
                          </a:solidFill>
                        </a:defRPr>
                      </a:pPr>
                      <a:r>
                        <a:rPr sz="3900">
                          <a:solidFill>
                            <a:srgbClr val="FFFFFF"/>
                          </a:solidFill>
                        </a:rPr>
                        <a:t>Mobility model</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Random waypoint</a:t>
                      </a:r>
                    </a:p>
                  </a:txBody>
                  <a:tcPr marL="50800" marR="50800" marT="50800" marB="50800" anchor="ctr" horzOverflow="overflow"/>
                </a:tc>
                <a:extLst>
                  <a:ext uri="{0D108BD9-81ED-4DB2-BD59-A6C34878D82A}">
                    <a16:rowId xmlns:a16="http://schemas.microsoft.com/office/drawing/2014/main" val="10005"/>
                  </a:ext>
                </a:extLst>
              </a:tr>
              <a:tr h="673100">
                <a:tc>
                  <a:txBody>
                    <a:bodyPr/>
                    <a:lstStyle/>
                    <a:p>
                      <a:pPr>
                        <a:defRPr sz="1800">
                          <a:solidFill>
                            <a:srgbClr val="000000"/>
                          </a:solidFill>
                        </a:defRPr>
                      </a:pPr>
                      <a:r>
                        <a:rPr sz="3900">
                          <a:solidFill>
                            <a:srgbClr val="FFFFFF"/>
                          </a:solidFill>
                        </a:rPr>
                        <a:t>Speed of nodes</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[1, 40] m/s</a:t>
                      </a:r>
                    </a:p>
                  </a:txBody>
                  <a:tcPr marL="50800" marR="50800" marT="50800" marB="50800" anchor="ctr" horzOverflow="overflow"/>
                </a:tc>
                <a:extLst>
                  <a:ext uri="{0D108BD9-81ED-4DB2-BD59-A6C34878D82A}">
                    <a16:rowId xmlns:a16="http://schemas.microsoft.com/office/drawing/2014/main" val="10006"/>
                  </a:ext>
                </a:extLst>
              </a:tr>
              <a:tr h="673100">
                <a:tc>
                  <a:txBody>
                    <a:bodyPr/>
                    <a:lstStyle/>
                    <a:p>
                      <a:pPr>
                        <a:defRPr sz="1800">
                          <a:solidFill>
                            <a:srgbClr val="000000"/>
                          </a:solidFill>
                        </a:defRPr>
                      </a:pPr>
                      <a:r>
                        <a:rPr sz="3900">
                          <a:solidFill>
                            <a:srgbClr val="FFFFFF"/>
                          </a:solidFill>
                        </a:rPr>
                        <a:t>Traffic generator</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Two 64B UDP packets per second</a:t>
                      </a:r>
                    </a:p>
                  </a:txBody>
                  <a:tcPr marL="50800" marR="50800" marT="50800" marB="50800" anchor="ctr" horzOverflow="overflow"/>
                </a:tc>
                <a:extLst>
                  <a:ext uri="{0D108BD9-81ED-4DB2-BD59-A6C34878D82A}">
                    <a16:rowId xmlns:a16="http://schemas.microsoft.com/office/drawing/2014/main" val="10007"/>
                  </a:ext>
                </a:extLst>
              </a:tr>
              <a:tr h="673100">
                <a:tc>
                  <a:txBody>
                    <a:bodyPr/>
                    <a:lstStyle/>
                    <a:p>
                      <a:pPr>
                        <a:defRPr sz="1800">
                          <a:solidFill>
                            <a:srgbClr val="000000"/>
                          </a:solidFill>
                        </a:defRPr>
                      </a:pPr>
                      <a:r>
                        <a:rPr sz="3900">
                          <a:solidFill>
                            <a:srgbClr val="FFFFFF"/>
                          </a:solidFill>
                        </a:rPr>
                        <a:t>Traffic start time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180 s</a:t>
                      </a:r>
                    </a:p>
                  </a:txBody>
                  <a:tcPr marL="50800" marR="50800" marT="50800" marB="50800" anchor="ctr" horzOverflow="overflow"/>
                </a:tc>
                <a:extLst>
                  <a:ext uri="{0D108BD9-81ED-4DB2-BD59-A6C34878D82A}">
                    <a16:rowId xmlns:a16="http://schemas.microsoft.com/office/drawing/2014/main" val="10008"/>
                  </a:ext>
                </a:extLst>
              </a:tr>
              <a:tr h="673100">
                <a:tc>
                  <a:txBody>
                    <a:bodyPr/>
                    <a:lstStyle/>
                    <a:p>
                      <a:pPr>
                        <a:defRPr sz="1800">
                          <a:solidFill>
                            <a:srgbClr val="000000"/>
                          </a:solidFill>
                        </a:defRPr>
                      </a:pPr>
                      <a:r>
                        <a:rPr sz="3900">
                          <a:solidFill>
                            <a:srgbClr val="FFFFFF"/>
                          </a:solidFill>
                        </a:rPr>
                        <a:t>Traffic end time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880 s</a:t>
                      </a:r>
                    </a:p>
                  </a:txBody>
                  <a:tcPr marL="50800" marR="50800" marT="50800" marB="50800" anchor="ctr" horzOverflow="overflow"/>
                </a:tc>
                <a:extLst>
                  <a:ext uri="{0D108BD9-81ED-4DB2-BD59-A6C34878D82A}">
                    <a16:rowId xmlns:a16="http://schemas.microsoft.com/office/drawing/2014/main" val="10009"/>
                  </a:ext>
                </a:extLst>
              </a:tr>
              <a:tr h="673100">
                <a:tc>
                  <a:txBody>
                    <a:bodyPr/>
                    <a:lstStyle/>
                    <a:p>
                      <a:pPr>
                        <a:defRPr sz="1800">
                          <a:solidFill>
                            <a:srgbClr val="000000"/>
                          </a:solidFill>
                        </a:defRPr>
                      </a:pPr>
                      <a:r>
                        <a:rPr sz="3900">
                          <a:solidFill>
                            <a:srgbClr val="FFFFFF"/>
                          </a:solidFill>
                        </a:rPr>
                        <a:t>MAC standard</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802.11 DCF</a:t>
                      </a:r>
                    </a:p>
                  </a:txBody>
                  <a:tcPr marL="50800" marR="50800" marT="50800" marB="50800" anchor="ctr" horzOverflow="overflow"/>
                </a:tc>
                <a:extLst>
                  <a:ext uri="{0D108BD9-81ED-4DB2-BD59-A6C34878D82A}">
                    <a16:rowId xmlns:a16="http://schemas.microsoft.com/office/drawing/2014/main" val="10010"/>
                  </a:ext>
                </a:extLst>
              </a:tr>
              <a:tr h="673100">
                <a:tc>
                  <a:txBody>
                    <a:bodyPr/>
                    <a:lstStyle/>
                    <a:p>
                      <a:pPr>
                        <a:defRPr sz="1800">
                          <a:solidFill>
                            <a:srgbClr val="000000"/>
                          </a:solidFill>
                        </a:defRPr>
                      </a:pPr>
                      <a:r>
                        <a:rPr sz="3900">
                          <a:solidFill>
                            <a:srgbClr val="FFFFFF"/>
                          </a:solidFill>
                        </a:rPr>
                        <a:t>Bitrate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2 Mbps</a:t>
                      </a:r>
                    </a:p>
                  </a:txBody>
                  <a:tcPr marL="50800" marR="50800" marT="50800" marB="50800" anchor="ctr" horzOverflow="overflow"/>
                </a:tc>
                <a:extLst>
                  <a:ext uri="{0D108BD9-81ED-4DB2-BD59-A6C34878D82A}">
                    <a16:rowId xmlns:a16="http://schemas.microsoft.com/office/drawing/2014/main" val="10011"/>
                  </a:ext>
                </a:extLst>
              </a:tr>
              <a:tr h="673100">
                <a:tc>
                  <a:txBody>
                    <a:bodyPr/>
                    <a:lstStyle/>
                    <a:p>
                      <a:pPr>
                        <a:defRPr sz="1800">
                          <a:solidFill>
                            <a:srgbClr val="000000"/>
                          </a:solidFill>
                        </a:defRPr>
                      </a:pPr>
                      <a:r>
                        <a:rPr sz="3900">
                          <a:solidFill>
                            <a:srgbClr val="FFFFFF"/>
                          </a:solidFill>
                        </a:rPr>
                        <a:t>Transmission range r</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450 m</a:t>
                      </a:r>
                    </a:p>
                  </a:txBody>
                  <a:tcPr marL="50800" marR="50800" marT="50800" marB="50800" anchor="ctr" horzOverflow="overflow"/>
                </a:tc>
                <a:extLst>
                  <a:ext uri="{0D108BD9-81ED-4DB2-BD59-A6C34878D82A}">
                    <a16:rowId xmlns:a16="http://schemas.microsoft.com/office/drawing/2014/main" val="10012"/>
                  </a:ext>
                </a:extLst>
              </a:tr>
              <a:tr h="673100">
                <a:tc>
                  <a:txBody>
                    <a:bodyPr/>
                    <a:lstStyle/>
                    <a:p>
                      <a:pPr>
                        <a:defRPr sz="1800">
                          <a:solidFill>
                            <a:srgbClr val="000000"/>
                          </a:solidFill>
                        </a:defRPr>
                      </a:pPr>
                      <a:r>
                        <a:rPr sz="3900">
                          <a:solidFill>
                            <a:srgbClr val="FFFFFF"/>
                          </a:solidFill>
                        </a:rPr>
                        <a:t>Max_delay</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40 ms</a:t>
                      </a:r>
                    </a:p>
                  </a:txBody>
                  <a:tcPr marL="50800" marR="50800" marT="50800" marB="50800" anchor="ctr" horzOverflow="overflow"/>
                </a:tc>
                <a:extLst>
                  <a:ext uri="{0D108BD9-81ED-4DB2-BD59-A6C34878D82A}">
                    <a16:rowId xmlns:a16="http://schemas.microsoft.com/office/drawing/2014/main" val="10013"/>
                  </a:ext>
                </a:extLst>
              </a:tr>
              <a:tr h="673100">
                <a:tc>
                  <a:txBody>
                    <a:bodyPr/>
                    <a:lstStyle/>
                    <a:p>
                      <a:pPr>
                        <a:defRPr sz="1800">
                          <a:solidFill>
                            <a:srgbClr val="000000"/>
                          </a:solidFill>
                        </a:defRPr>
                      </a:pPr>
                      <a:r>
                        <a:rPr sz="3900">
                          <a:solidFill>
                            <a:srgbClr val="FFFFFF"/>
                          </a:solidFill>
                        </a:rPr>
                        <a:t>Node density</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111 nodes per km²</a:t>
                      </a:r>
                    </a:p>
                  </a:txBody>
                  <a:tcPr marL="50800" marR="50800" marT="50800" marB="50800" anchor="ctr" horzOverflow="overflow"/>
                </a:tc>
                <a:extLst>
                  <a:ext uri="{0D108BD9-81ED-4DB2-BD59-A6C34878D82A}">
                    <a16:rowId xmlns:a16="http://schemas.microsoft.com/office/drawing/2014/main" val="10014"/>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23" name="performance  evaluation"/>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performance  evaluation</a:t>
            </a:r>
          </a:p>
        </p:txBody>
      </p:sp>
      <p:sp>
        <p:nvSpPr>
          <p:cNvPr id="224" name="11/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11/29</a:t>
            </a:r>
          </a:p>
        </p:txBody>
      </p:sp>
      <p:sp>
        <p:nvSpPr>
          <p:cNvPr id="225" name="Text"/>
          <p:cNvSpPr txBox="1"/>
          <p:nvPr/>
        </p:nvSpPr>
        <p:spPr>
          <a:xfrm>
            <a:off x="891734" y="2754947"/>
            <a:ext cx="190119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 </a:t>
            </a:r>
          </a:p>
        </p:txBody>
      </p:sp>
      <p:pic>
        <p:nvPicPr>
          <p:cNvPr id="226" name="packet delivery ratio.png" descr="packet delivery ratio.png"/>
          <p:cNvPicPr>
            <a:picLocks noChangeAspect="1"/>
          </p:cNvPicPr>
          <p:nvPr/>
        </p:nvPicPr>
        <p:blipFill>
          <a:blip r:embed="rId4">
            <a:extLst/>
          </a:blip>
          <a:stretch>
            <a:fillRect/>
          </a:stretch>
        </p:blipFill>
        <p:spPr>
          <a:xfrm>
            <a:off x="596900" y="3162300"/>
            <a:ext cx="10871200" cy="7882703"/>
          </a:xfrm>
          <a:prstGeom prst="rect">
            <a:avLst/>
          </a:prstGeom>
          <a:ln w="25400">
            <a:miter lim="400000"/>
          </a:ln>
          <a:effectLst>
            <a:outerShdw blurRad="127000" dist="76200" dir="5520000" rotWithShape="0">
              <a:srgbClr val="000000">
                <a:alpha val="60000"/>
              </a:srgbClr>
            </a:outerShdw>
          </a:effectLst>
        </p:spPr>
      </p:pic>
      <p:pic>
        <p:nvPicPr>
          <p:cNvPr id="227" name="end to end delay.png" descr="end to end delay.png"/>
          <p:cNvPicPr>
            <a:picLocks noChangeAspect="1"/>
          </p:cNvPicPr>
          <p:nvPr/>
        </p:nvPicPr>
        <p:blipFill>
          <a:blip r:embed="rId5">
            <a:extLst/>
          </a:blip>
          <a:stretch>
            <a:fillRect/>
          </a:stretch>
        </p:blipFill>
        <p:spPr>
          <a:xfrm>
            <a:off x="12699460" y="3134751"/>
            <a:ext cx="10922540" cy="7886701"/>
          </a:xfrm>
          <a:prstGeom prst="rect">
            <a:avLst/>
          </a:prstGeom>
          <a:ln w="25400">
            <a:miter lim="400000"/>
          </a:ln>
          <a:effectLst>
            <a:outerShdw blurRad="127000" dist="76200" dir="5520000" rotWithShape="0">
              <a:srgbClr val="000000">
                <a:alpha val="60000"/>
              </a:srgbClr>
            </a:outerShdw>
          </a:effectLst>
        </p:spPr>
      </p:pic>
      <p:sp>
        <p:nvSpPr>
          <p:cNvPr id="228" name="Packet Delivery Ratio vs Time"/>
          <p:cNvSpPr txBox="1"/>
          <p:nvPr/>
        </p:nvSpPr>
        <p:spPr>
          <a:xfrm>
            <a:off x="2282241" y="11474450"/>
            <a:ext cx="7500517"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Packet Delivery Ratio vs Time</a:t>
            </a:r>
          </a:p>
        </p:txBody>
      </p:sp>
      <p:sp>
        <p:nvSpPr>
          <p:cNvPr id="229" name="End-to-End Delay vs Time"/>
          <p:cNvSpPr txBox="1"/>
          <p:nvPr/>
        </p:nvSpPr>
        <p:spPr>
          <a:xfrm>
            <a:off x="14874434" y="11474450"/>
            <a:ext cx="657313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End-to-End Delay vs Time</a:t>
            </a:r>
          </a:p>
        </p:txBody>
      </p:sp>
      <p:sp>
        <p:nvSpPr>
          <p:cNvPr id="230" name="Rectangle"/>
          <p:cNvSpPr/>
          <p:nvPr/>
        </p:nvSpPr>
        <p:spPr>
          <a:xfrm>
            <a:off x="5092700" y="10477500"/>
            <a:ext cx="1663700" cy="533400"/>
          </a:xfrm>
          <a:prstGeom prst="rect">
            <a:avLst/>
          </a:prstGeom>
          <a:solidFill>
            <a:srgbClr val="FFFFFF"/>
          </a:solidFill>
          <a:ln w="12700">
            <a:miter lim="400000"/>
          </a:ln>
        </p:spPr>
        <p:txBody>
          <a:bodyPr lIns="50800" tIns="50800" rIns="50800" bIns="50800" anchor="ctr"/>
          <a:lstStyle/>
          <a:p>
            <a:endParaRPr/>
          </a:p>
        </p:txBody>
      </p:sp>
      <p:sp>
        <p:nvSpPr>
          <p:cNvPr id="231" name="Rectangle"/>
          <p:cNvSpPr/>
          <p:nvPr/>
        </p:nvSpPr>
        <p:spPr>
          <a:xfrm>
            <a:off x="17056100" y="10363200"/>
            <a:ext cx="1663700" cy="533400"/>
          </a:xfrm>
          <a:prstGeom prst="rect">
            <a:avLst/>
          </a:prstGeom>
          <a:solidFill>
            <a:srgbClr val="FFFFFF"/>
          </a:solidFill>
          <a:ln w="12700">
            <a:miter lim="400000"/>
          </a:ln>
        </p:spPr>
        <p:txBody>
          <a:bodyPr lIns="50800" tIns="50800" rIns="50800" bIns="50800" anchor="ct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35" name="pros  and  con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pros  and  cons</a:t>
            </a:r>
          </a:p>
        </p:txBody>
      </p:sp>
      <p:sp>
        <p:nvSpPr>
          <p:cNvPr id="236" name="12/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12/29</a:t>
            </a:r>
          </a:p>
        </p:txBody>
      </p:sp>
      <p:sp>
        <p:nvSpPr>
          <p:cNvPr id="237" name="Absence of beaconing helps…"/>
          <p:cNvSpPr txBox="1"/>
          <p:nvPr/>
        </p:nvSpPr>
        <p:spPr>
          <a:xfrm>
            <a:off x="3101534" y="4659947"/>
            <a:ext cx="9283701" cy="5928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lgn="l"/>
            <a:r>
              <a:t>Absence of beaconing helps</a:t>
            </a:r>
          </a:p>
          <a:p>
            <a:pPr lvl="1" algn="l"/>
            <a:r>
              <a:t>with </a:t>
            </a:r>
            <a:r>
              <a:rPr>
                <a:latin typeface="Gill Sans"/>
                <a:ea typeface="Gill Sans"/>
                <a:cs typeface="Gill Sans"/>
                <a:sym typeface="Gill Sans"/>
              </a:rPr>
              <a:t>saving battery power</a:t>
            </a:r>
            <a:br/>
            <a:br/>
            <a:r>
              <a:t>BLR's performance is basically </a:t>
            </a:r>
            <a:r>
              <a:rPr>
                <a:latin typeface="Gill Sans"/>
                <a:ea typeface="Gill Sans"/>
                <a:cs typeface="Gill Sans"/>
                <a:sym typeface="Gill Sans"/>
              </a:rPr>
              <a:t>independent of node mobility</a:t>
            </a:r>
            <a:br/>
            <a:br/>
            <a:r>
              <a:t>Possibility to exploit directional antennas</a:t>
            </a:r>
          </a:p>
        </p:txBody>
      </p:sp>
      <p:sp>
        <p:nvSpPr>
          <p:cNvPr id="238" name="Medium-high node densities   (~110 nodes/km²) required…"/>
          <p:cNvSpPr txBox="1"/>
          <p:nvPr/>
        </p:nvSpPr>
        <p:spPr>
          <a:xfrm>
            <a:off x="13258800" y="4419600"/>
            <a:ext cx="8470900" cy="6634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lgn="l"/>
            <a:r>
              <a:rPr>
                <a:latin typeface="Gill Sans"/>
                <a:ea typeface="Gill Sans"/>
                <a:cs typeface="Gill Sans"/>
                <a:sym typeface="Gill Sans"/>
              </a:rPr>
              <a:t>Medium-high node densities</a:t>
            </a:r>
            <a:r>
              <a:t>   (~110 nodes/km²) required</a:t>
            </a:r>
          </a:p>
          <a:p>
            <a:pPr lvl="1" algn="l"/>
            <a:r>
              <a:t>in order to operate almost always in basic mode</a:t>
            </a:r>
            <a:br/>
            <a:br/>
            <a:br/>
            <a:r>
              <a:t>DCF overhead introduced with RTS-CTS-DATA-ACK makes some advantages of BLR useless</a:t>
            </a:r>
          </a:p>
        </p:txBody>
      </p:sp>
      <p:sp>
        <p:nvSpPr>
          <p:cNvPr id="239" name="Thumbs Up"/>
          <p:cNvSpPr/>
          <p:nvPr/>
        </p:nvSpPr>
        <p:spPr>
          <a:xfrm>
            <a:off x="1701545" y="4836811"/>
            <a:ext cx="1039233" cy="1139292"/>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66B132"/>
          </a:solidFill>
          <a:ln w="12700">
            <a:miter lim="400000"/>
          </a:ln>
        </p:spPr>
        <p:txBody>
          <a:bodyPr lIns="50800" tIns="50800" rIns="50800" bIns="50800" anchor="ctr"/>
          <a:lstStyle/>
          <a:p>
            <a:pPr>
              <a:defRPr>
                <a:solidFill>
                  <a:srgbClr val="FFFFFF"/>
                </a:solidFill>
              </a:defRPr>
            </a:pPr>
            <a:endParaRPr/>
          </a:p>
        </p:txBody>
      </p:sp>
      <p:sp>
        <p:nvSpPr>
          <p:cNvPr id="240" name="Thumbs Up"/>
          <p:cNvSpPr/>
          <p:nvPr/>
        </p:nvSpPr>
        <p:spPr>
          <a:xfrm>
            <a:off x="1701545" y="6971355"/>
            <a:ext cx="1039233" cy="1139292"/>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66B132"/>
          </a:solidFill>
          <a:ln w="12700">
            <a:miter lim="400000"/>
          </a:ln>
        </p:spPr>
        <p:txBody>
          <a:bodyPr lIns="50800" tIns="50800" rIns="50800" bIns="50800" anchor="ctr"/>
          <a:lstStyle/>
          <a:p>
            <a:pPr>
              <a:defRPr>
                <a:solidFill>
                  <a:srgbClr val="FFFFFF"/>
                </a:solidFill>
              </a:defRPr>
            </a:pPr>
            <a:endParaRPr/>
          </a:p>
        </p:txBody>
      </p:sp>
      <p:sp>
        <p:nvSpPr>
          <p:cNvPr id="241" name="Thumbs Up"/>
          <p:cNvSpPr/>
          <p:nvPr/>
        </p:nvSpPr>
        <p:spPr>
          <a:xfrm>
            <a:off x="1701545" y="9105900"/>
            <a:ext cx="1039233" cy="113929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66B132"/>
          </a:solidFill>
          <a:ln w="12700">
            <a:miter lim="400000"/>
          </a:ln>
        </p:spPr>
        <p:txBody>
          <a:bodyPr lIns="50800" tIns="50800" rIns="50800" bIns="50800" anchor="ctr"/>
          <a:lstStyle/>
          <a:p>
            <a:pPr>
              <a:defRPr>
                <a:solidFill>
                  <a:srgbClr val="FFFFFF"/>
                </a:solidFill>
              </a:defRPr>
            </a:pPr>
            <a:endParaRPr/>
          </a:p>
        </p:txBody>
      </p:sp>
      <p:sp>
        <p:nvSpPr>
          <p:cNvPr id="242" name="Thumbs Up"/>
          <p:cNvSpPr/>
          <p:nvPr/>
        </p:nvSpPr>
        <p:spPr>
          <a:xfrm rot="10800000">
            <a:off x="21729700" y="5194300"/>
            <a:ext cx="1039232" cy="113929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43" name="Thumbs Up"/>
          <p:cNvSpPr/>
          <p:nvPr/>
        </p:nvSpPr>
        <p:spPr>
          <a:xfrm rot="10800000">
            <a:off x="21729700" y="9194800"/>
            <a:ext cx="1039232" cy="113929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44" name="Pros"/>
          <p:cNvSpPr txBox="1"/>
          <p:nvPr/>
        </p:nvSpPr>
        <p:spPr>
          <a:xfrm>
            <a:off x="5054917" y="3270250"/>
            <a:ext cx="2476501" cy="977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latin typeface="Gill Sans"/>
                <a:ea typeface="Gill Sans"/>
                <a:cs typeface="Gill Sans"/>
                <a:sym typeface="Gill Sans"/>
              </a:defRPr>
            </a:lvl1pPr>
          </a:lstStyle>
          <a:p>
            <a:r>
              <a:t>Pros</a:t>
            </a:r>
          </a:p>
        </p:txBody>
      </p:sp>
      <p:sp>
        <p:nvSpPr>
          <p:cNvPr id="245" name="Cons"/>
          <p:cNvSpPr txBox="1"/>
          <p:nvPr/>
        </p:nvSpPr>
        <p:spPr>
          <a:xfrm>
            <a:off x="15976600" y="3270250"/>
            <a:ext cx="2476500" cy="977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latin typeface="Gill Sans"/>
                <a:ea typeface="Gill Sans"/>
                <a:cs typeface="Gill Sans"/>
                <a:sym typeface="Gill Sans"/>
              </a:defRPr>
            </a:lvl1pPr>
          </a:lstStyle>
          <a:p>
            <a:r>
              <a:t>Cons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49" name="roff"/>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roff</a:t>
            </a:r>
          </a:p>
        </p:txBody>
      </p:sp>
      <p:sp>
        <p:nvSpPr>
          <p:cNvPr id="250" name="13/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13/29</a:t>
            </a:r>
          </a:p>
        </p:txBody>
      </p:sp>
      <p:sp>
        <p:nvSpPr>
          <p:cNvPr id="251" name="Compact Car"/>
          <p:cNvSpPr/>
          <p:nvPr/>
        </p:nvSpPr>
        <p:spPr>
          <a:xfrm flipH="1">
            <a:off x="8768725" y="5855687"/>
            <a:ext cx="13881101" cy="5935066"/>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alpha val="20000"/>
            </a:srgbClr>
          </a:solidFill>
          <a:ln w="12700">
            <a:miter lim="400000"/>
          </a:ln>
        </p:spPr>
        <p:txBody>
          <a:bodyPr lIns="50800" tIns="50800" rIns="50800" bIns="50800" anchor="ctr"/>
          <a:lstStyle/>
          <a:p>
            <a:pPr>
              <a:defRPr>
                <a:solidFill>
                  <a:srgbClr val="FFFFFF"/>
                </a:solidFill>
              </a:defRPr>
            </a:pPr>
            <a:endParaRPr/>
          </a:p>
        </p:txBody>
      </p:sp>
      <p:sp>
        <p:nvSpPr>
          <p:cNvPr id="252" name="ROFF: RObust and Fast Forwarding in VANETs…"/>
          <p:cNvSpPr txBox="1"/>
          <p:nvPr/>
        </p:nvSpPr>
        <p:spPr>
          <a:xfrm>
            <a:off x="2047820" y="3637597"/>
            <a:ext cx="16004184" cy="5221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ROFF: </a:t>
            </a:r>
            <a:r>
              <a:rPr>
                <a:latin typeface="Gill Sans"/>
                <a:ea typeface="Gill Sans"/>
                <a:cs typeface="Gill Sans"/>
                <a:sym typeface="Gill Sans"/>
              </a:rPr>
              <a:t>RO</a:t>
            </a:r>
            <a:r>
              <a:t>bust and </a:t>
            </a:r>
            <a:r>
              <a:rPr>
                <a:latin typeface="Gill Sans"/>
                <a:ea typeface="Gill Sans"/>
                <a:cs typeface="Gill Sans"/>
                <a:sym typeface="Gill Sans"/>
              </a:rPr>
              <a:t>F</a:t>
            </a:r>
            <a:r>
              <a:t>ast </a:t>
            </a:r>
            <a:r>
              <a:rPr>
                <a:latin typeface="Gill Sans"/>
                <a:ea typeface="Gill Sans"/>
                <a:cs typeface="Gill Sans"/>
                <a:sym typeface="Gill Sans"/>
              </a:rPr>
              <a:t>F</a:t>
            </a:r>
            <a:r>
              <a:t>orwarding in VANETs</a:t>
            </a:r>
          </a:p>
          <a:p>
            <a:pPr marL="575468" indent="-575468" algn="l">
              <a:buClr>
                <a:srgbClr val="535353"/>
              </a:buClr>
              <a:buSzPct val="82000"/>
              <a:buChar char="•"/>
            </a:pPr>
            <a:r>
              <a:t>Multi-hop broadcast protocol, similar to Fast Broadcast</a:t>
            </a:r>
            <a:br/>
            <a:br/>
            <a:endParaRPr/>
          </a:p>
          <a:p>
            <a:pPr algn="l"/>
            <a:r>
              <a:t>Main problems tackled by ROFF:</a:t>
            </a:r>
          </a:p>
          <a:p>
            <a:pPr marL="833437" indent="-833437" algn="l">
              <a:buSzPct val="100000"/>
              <a:buAutoNum type="arabicPeriod"/>
            </a:pPr>
            <a:r>
              <a:t>Lack of consideration of </a:t>
            </a:r>
            <a:r>
              <a:rPr>
                <a:latin typeface="Gill Sans"/>
                <a:ea typeface="Gill Sans"/>
                <a:cs typeface="Gill Sans"/>
                <a:sym typeface="Gill Sans"/>
              </a:rPr>
              <a:t>vehicles distribution</a:t>
            </a:r>
          </a:p>
          <a:p>
            <a:pPr marL="833437" indent="-833437" algn="l">
              <a:buSzPct val="100000"/>
              <a:buAutoNum type="arabicPeriod"/>
            </a:pPr>
            <a:r>
              <a:t>Short difference between waiting times may cause </a:t>
            </a:r>
            <a:r>
              <a:rPr>
                <a:latin typeface="Gill Sans"/>
                <a:ea typeface="Gill Sans"/>
                <a:cs typeface="Gill Sans"/>
                <a:sym typeface="Gill Sans"/>
              </a:rPr>
              <a:t>collisions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56" name="Potential forwarders' (f1...f3) waiting time is inversely proportional to their distance from fwd…"/>
          <p:cNvSpPr txBox="1"/>
          <p:nvPr/>
        </p:nvSpPr>
        <p:spPr>
          <a:xfrm>
            <a:off x="945758" y="7200900"/>
            <a:ext cx="23579225" cy="66696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Potential forwarders' (f1...f3) waiting time is i</a:t>
            </a:r>
            <a:r>
              <a:rPr>
                <a:latin typeface="Gill Sans"/>
                <a:ea typeface="Gill Sans"/>
                <a:cs typeface="Gill Sans"/>
                <a:sym typeface="Gill Sans"/>
              </a:rPr>
              <a:t>nversely proportional</a:t>
            </a:r>
            <a:r>
              <a:t> to their distance from fwd</a:t>
            </a:r>
          </a:p>
          <a:p>
            <a:pPr marL="575468" indent="-575468" algn="l">
              <a:buClr>
                <a:srgbClr val="535353"/>
              </a:buClr>
              <a:buSzPct val="82000"/>
              <a:buChar char="•"/>
            </a:pPr>
            <a:r>
              <a:t>f3 should be the one which forwards the message immediately, f1 and f2 should suppress</a:t>
            </a:r>
            <a:br/>
            <a:r>
              <a:t>their transmission</a:t>
            </a:r>
          </a:p>
          <a:p>
            <a:pPr marL="575468" indent="-575468" algn="l">
              <a:buClr>
                <a:srgbClr val="535353"/>
              </a:buClr>
              <a:buSzPct val="82000"/>
              <a:buChar char="•"/>
            </a:pPr>
            <a:endParaRPr/>
          </a:p>
          <a:p>
            <a:pPr marL="575468" indent="-575468" algn="l">
              <a:buClr>
                <a:srgbClr val="535353"/>
              </a:buClr>
              <a:buSzPct val="82000"/>
              <a:buChar char="•"/>
            </a:pPr>
            <a:endParaRPr/>
          </a:p>
          <a:p>
            <a:pPr algn="l"/>
            <a:r>
              <a:rPr>
                <a:solidFill>
                  <a:srgbClr val="D90B00"/>
                </a:solidFill>
                <a:latin typeface="Gill Sans"/>
                <a:ea typeface="Gill Sans"/>
                <a:cs typeface="Gill Sans"/>
                <a:sym typeface="Gill Sans"/>
              </a:rPr>
              <a:t>Problem</a:t>
            </a:r>
            <a:r>
              <a:t> with this approach: f1 and f2 can successfully suppress their transmission only if</a:t>
            </a:r>
            <a:br/>
            <a:r>
              <a:t>their </a:t>
            </a:r>
            <a:r>
              <a:rPr>
                <a:latin typeface="Gill Sans"/>
                <a:ea typeface="Gill Sans"/>
                <a:cs typeface="Gill Sans"/>
                <a:sym typeface="Gill Sans"/>
              </a:rPr>
              <a:t>timer is long enough</a:t>
            </a:r>
            <a:r>
              <a:t> to detect the transmission from f3</a:t>
            </a:r>
          </a:p>
          <a:p>
            <a:pPr marL="575468" indent="-575468" algn="l">
              <a:buClr>
                <a:srgbClr val="535353"/>
              </a:buClr>
              <a:buSzPct val="82000"/>
              <a:buChar char="•"/>
            </a:pPr>
            <a:endParaRPr/>
          </a:p>
        </p:txBody>
      </p:sp>
      <p:sp>
        <p:nvSpPr>
          <p:cNvPr id="257" name="MAIN  IDEA  of  existing  algoritm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MAIN  IDEA  of  existing  algoritms</a:t>
            </a:r>
          </a:p>
        </p:txBody>
      </p:sp>
      <p:sp>
        <p:nvSpPr>
          <p:cNvPr id="258" name="14/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14/29</a:t>
            </a:r>
          </a:p>
        </p:txBody>
      </p:sp>
      <p:sp>
        <p:nvSpPr>
          <p:cNvPr id="259" name="Compact Car"/>
          <p:cNvSpPr/>
          <p:nvPr/>
        </p:nvSpPr>
        <p:spPr>
          <a:xfrm flipH="1">
            <a:off x="1422399" y="3149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60" name="Compact Car"/>
          <p:cNvSpPr/>
          <p:nvPr/>
        </p:nvSpPr>
        <p:spPr>
          <a:xfrm flipH="1">
            <a:off x="4737099" y="3149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61" name="Compact Car"/>
          <p:cNvSpPr/>
          <p:nvPr/>
        </p:nvSpPr>
        <p:spPr>
          <a:xfrm flipH="1">
            <a:off x="11455399" y="3149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62" name="Compact Car"/>
          <p:cNvSpPr/>
          <p:nvPr/>
        </p:nvSpPr>
        <p:spPr>
          <a:xfrm flipH="1">
            <a:off x="21488399" y="3149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63" name="Compact Car"/>
          <p:cNvSpPr/>
          <p:nvPr/>
        </p:nvSpPr>
        <p:spPr>
          <a:xfrm flipH="1">
            <a:off x="15049499" y="3149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64" name="Oval"/>
          <p:cNvSpPr/>
          <p:nvPr/>
        </p:nvSpPr>
        <p:spPr>
          <a:xfrm>
            <a:off x="177800" y="2209800"/>
            <a:ext cx="19151600" cy="32512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265" name="fwd"/>
          <p:cNvSpPr txBox="1"/>
          <p:nvPr/>
        </p:nvSpPr>
        <p:spPr>
          <a:xfrm>
            <a:off x="2097254" y="39433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266" name="f1"/>
          <p:cNvSpPr txBox="1"/>
          <p:nvPr/>
        </p:nvSpPr>
        <p:spPr>
          <a:xfrm>
            <a:off x="5806448" y="3943350"/>
            <a:ext cx="60450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f1</a:t>
            </a:r>
          </a:p>
        </p:txBody>
      </p:sp>
      <p:sp>
        <p:nvSpPr>
          <p:cNvPr id="267" name="f2"/>
          <p:cNvSpPr txBox="1"/>
          <p:nvPr/>
        </p:nvSpPr>
        <p:spPr>
          <a:xfrm>
            <a:off x="12448858" y="3943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f2</a:t>
            </a:r>
          </a:p>
        </p:txBody>
      </p:sp>
      <p:sp>
        <p:nvSpPr>
          <p:cNvPr id="268" name="f3"/>
          <p:cNvSpPr txBox="1"/>
          <p:nvPr/>
        </p:nvSpPr>
        <p:spPr>
          <a:xfrm>
            <a:off x="16004858" y="3943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f3</a:t>
            </a:r>
          </a:p>
        </p:txBody>
      </p:sp>
      <p:sp>
        <p:nvSpPr>
          <p:cNvPr id="269" name="Transmission range of fwd"/>
          <p:cNvSpPr txBox="1"/>
          <p:nvPr/>
        </p:nvSpPr>
        <p:spPr>
          <a:xfrm>
            <a:off x="6858905" y="54673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
        <p:nvSpPr>
          <p:cNvPr id="270" name="f4"/>
          <p:cNvSpPr txBox="1"/>
          <p:nvPr/>
        </p:nvSpPr>
        <p:spPr>
          <a:xfrm>
            <a:off x="22456458" y="3943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f4</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74" name="MinDiff"/>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MinDiff</a:t>
            </a:r>
          </a:p>
        </p:txBody>
      </p:sp>
      <p:sp>
        <p:nvSpPr>
          <p:cNvPr id="275" name="15/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15/29</a:t>
            </a:r>
          </a:p>
        </p:txBody>
      </p:sp>
      <p:sp>
        <p:nvSpPr>
          <p:cNvPr id="276" name="pd: propagation delay between two nodes…"/>
          <p:cNvSpPr txBox="1"/>
          <p:nvPr/>
        </p:nvSpPr>
        <p:spPr>
          <a:xfrm>
            <a:off x="13173020" y="4323397"/>
            <a:ext cx="10312401" cy="6902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40940" indent="-540940" algn="l">
              <a:buClr>
                <a:srgbClr val="535353"/>
              </a:buClr>
              <a:buSzPct val="82000"/>
              <a:buChar char="•"/>
              <a:defRPr sz="4700"/>
            </a:pPr>
            <a:r>
              <a:rPr>
                <a:latin typeface="Gill Sans"/>
                <a:ea typeface="Gill Sans"/>
                <a:cs typeface="Gill Sans"/>
                <a:sym typeface="Gill Sans"/>
              </a:rPr>
              <a:t>pd</a:t>
            </a:r>
            <a:r>
              <a:t>: propagation delay between two nodes</a:t>
            </a:r>
          </a:p>
          <a:p>
            <a:pPr marL="540940" indent="-540940" algn="l">
              <a:buClr>
                <a:srgbClr val="535353"/>
              </a:buClr>
              <a:buSzPct val="82000"/>
              <a:buChar char="•"/>
              <a:defRPr sz="4700"/>
            </a:pPr>
            <a:r>
              <a:rPr>
                <a:latin typeface="Gill Sans"/>
                <a:ea typeface="Gill Sans"/>
                <a:cs typeface="Gill Sans"/>
                <a:sym typeface="Gill Sans"/>
              </a:rPr>
              <a:t>MPD</a:t>
            </a:r>
            <a:r>
              <a:t>: Mac Processing Delay, time to process a message after reception</a:t>
            </a:r>
          </a:p>
          <a:p>
            <a:pPr marL="540940" indent="-540940" algn="l">
              <a:buClr>
                <a:srgbClr val="535353"/>
              </a:buClr>
              <a:buSzPct val="82000"/>
              <a:buChar char="•"/>
              <a:defRPr sz="4700"/>
            </a:pPr>
            <a:r>
              <a:rPr>
                <a:latin typeface="Gill Sans"/>
                <a:ea typeface="Gill Sans"/>
                <a:cs typeface="Gill Sans"/>
                <a:sym typeface="Gill Sans"/>
              </a:rPr>
              <a:t>Rx/Tx</a:t>
            </a:r>
            <a:r>
              <a:t> turnaround time: time required to</a:t>
            </a:r>
            <a:br/>
            <a:r>
              <a:t>switch interfaces from reception to transmission</a:t>
            </a:r>
          </a:p>
          <a:p>
            <a:pPr marL="540940" indent="-540940" algn="l">
              <a:buClr>
                <a:srgbClr val="535353"/>
              </a:buClr>
              <a:buSzPct val="82000"/>
              <a:buChar char="•"/>
              <a:defRPr sz="4700"/>
            </a:pPr>
            <a:r>
              <a:rPr>
                <a:latin typeface="Gill Sans"/>
                <a:ea typeface="Gill Sans"/>
                <a:cs typeface="Gill Sans"/>
                <a:sym typeface="Gill Sans"/>
              </a:rPr>
              <a:t>CCATime</a:t>
            </a:r>
            <a:r>
              <a:t>: time before the MAC layer receives indication of reception by the PHY layer</a:t>
            </a:r>
          </a:p>
        </p:txBody>
      </p:sp>
      <p:pic>
        <p:nvPicPr>
          <p:cNvPr id="277" name="mindiff.png" descr="mindiff.png"/>
          <p:cNvPicPr>
            <a:picLocks noChangeAspect="1"/>
          </p:cNvPicPr>
          <p:nvPr/>
        </p:nvPicPr>
        <p:blipFill>
          <a:blip r:embed="rId4">
            <a:extLst/>
          </a:blip>
          <a:srcRect l="2663" r="4547"/>
          <a:stretch>
            <a:fillRect/>
          </a:stretch>
        </p:blipFill>
        <p:spPr>
          <a:xfrm>
            <a:off x="1197775" y="4700771"/>
            <a:ext cx="11417301" cy="6252644"/>
          </a:xfrm>
          <a:prstGeom prst="rect">
            <a:avLst/>
          </a:prstGeom>
          <a:ln w="25400">
            <a:miter lim="400000"/>
          </a:ln>
          <a:effectLst>
            <a:outerShdw blurRad="127000" dist="76200" dir="5520000" rotWithShape="0">
              <a:srgbClr val="000000">
                <a:alpha val="60000"/>
              </a:srgbClr>
            </a:outerShdw>
          </a:effectLst>
        </p:spPr>
      </p:pic>
      <p:pic>
        <p:nvPicPr>
          <p:cNvPr id="278" name="minDiffFormula.png" descr="minDiffFormula.png"/>
          <p:cNvPicPr>
            <a:picLocks noChangeAspect="1"/>
          </p:cNvPicPr>
          <p:nvPr/>
        </p:nvPicPr>
        <p:blipFill>
          <a:blip r:embed="rId5">
            <a:extLst/>
          </a:blip>
          <a:stretch>
            <a:fillRect/>
          </a:stretch>
        </p:blipFill>
        <p:spPr>
          <a:xfrm>
            <a:off x="2997200" y="11493500"/>
            <a:ext cx="18948400" cy="1117600"/>
          </a:xfrm>
          <a:prstGeom prst="rect">
            <a:avLst/>
          </a:prstGeom>
          <a:ln w="25400">
            <a:miter lim="400000"/>
          </a:ln>
          <a:effectLst>
            <a:outerShdw blurRad="127000" dist="76200" dir="5520000" rotWithShape="0">
              <a:srgbClr val="000000">
                <a:alpha val="60000"/>
              </a:srgbClr>
            </a:outerShdw>
          </a:effectLst>
        </p:spPr>
      </p:pic>
      <p:sp>
        <p:nvSpPr>
          <p:cNvPr id="279" name="ROFF defines the minDiff between two forwarders…"/>
          <p:cNvSpPr txBox="1"/>
          <p:nvPr/>
        </p:nvSpPr>
        <p:spPr>
          <a:xfrm>
            <a:off x="1308100" y="2199155"/>
            <a:ext cx="21742400" cy="1494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700"/>
            </a:pPr>
            <a:r>
              <a:t>ROFF defines </a:t>
            </a:r>
            <a:r>
              <a:rPr sz="4800"/>
              <a:t>the</a:t>
            </a:r>
            <a:r>
              <a:t> </a:t>
            </a:r>
            <a:r>
              <a:rPr b="1">
                <a:latin typeface="Courier New"/>
                <a:ea typeface="Courier New"/>
                <a:cs typeface="Courier New"/>
                <a:sym typeface="Courier New"/>
              </a:rPr>
              <a:t>minDiff</a:t>
            </a:r>
            <a:r>
              <a:t> between two forwarders</a:t>
            </a:r>
          </a:p>
          <a:p>
            <a:pPr>
              <a:defRPr sz="4700"/>
            </a:pPr>
            <a:r>
              <a:t>(i.e. the minimum waiting time difference in order to successfully suppress transmission)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83" name="ANOTHER  PROBLEM:  EMPTY  SPACES  1/2"/>
          <p:cNvSpPr txBox="1">
            <a:spLocks noGrp="1"/>
          </p:cNvSpPr>
          <p:nvPr>
            <p:ph type="ctrTitle"/>
          </p:nvPr>
        </p:nvSpPr>
        <p:spPr>
          <a:xfrm>
            <a:off x="730250" y="228600"/>
            <a:ext cx="23050500" cy="1790700"/>
          </a:xfrm>
          <a:prstGeom prst="rect">
            <a:avLst/>
          </a:prstGeom>
        </p:spPr>
        <p:txBody>
          <a:bodyPr anchor="ctr"/>
          <a:lstStyle>
            <a:lvl1pPr defTabSz="800735">
              <a:defRPr sz="9797">
                <a:solidFill>
                  <a:schemeClr val="accent6">
                    <a:hueOff val="-133706"/>
                    <a:satOff val="8281"/>
                    <a:lumOff val="-27269"/>
                  </a:schemeClr>
                </a:solidFill>
              </a:defRPr>
            </a:lvl1pPr>
          </a:lstStyle>
          <a:p>
            <a:r>
              <a:t>ANOTHER  PROBLEM:  EMPTY  SPACES  1/2</a:t>
            </a:r>
          </a:p>
        </p:txBody>
      </p:sp>
      <p:sp>
        <p:nvSpPr>
          <p:cNvPr id="284" name="16/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16/29</a:t>
            </a:r>
          </a:p>
        </p:txBody>
      </p:sp>
      <p:sp>
        <p:nvSpPr>
          <p:cNvPr id="285" name="Compact Car"/>
          <p:cNvSpPr/>
          <p:nvPr/>
        </p:nvSpPr>
        <p:spPr>
          <a:xfrm flipH="1">
            <a:off x="2108199" y="50800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86" name="Compact Car"/>
          <p:cNvSpPr/>
          <p:nvPr/>
        </p:nvSpPr>
        <p:spPr>
          <a:xfrm flipH="1">
            <a:off x="12611099" y="50800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87" name="Compact Car"/>
          <p:cNvSpPr/>
          <p:nvPr/>
        </p:nvSpPr>
        <p:spPr>
          <a:xfrm flipH="1">
            <a:off x="15709899" y="50800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88" name="Compact Car"/>
          <p:cNvSpPr/>
          <p:nvPr/>
        </p:nvSpPr>
        <p:spPr>
          <a:xfrm flipH="1">
            <a:off x="20980399" y="50800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89" name="Oval"/>
          <p:cNvSpPr/>
          <p:nvPr/>
        </p:nvSpPr>
        <p:spPr>
          <a:xfrm>
            <a:off x="1409700" y="3975100"/>
            <a:ext cx="17767300" cy="32512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290" name="fwd"/>
          <p:cNvSpPr txBox="1"/>
          <p:nvPr/>
        </p:nvSpPr>
        <p:spPr>
          <a:xfrm>
            <a:off x="2884654" y="58356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291" name="A"/>
          <p:cNvSpPr txBox="1"/>
          <p:nvPr/>
        </p:nvSpPr>
        <p:spPr>
          <a:xfrm>
            <a:off x="13537567" y="5835650"/>
            <a:ext cx="458466"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A</a:t>
            </a:r>
          </a:p>
        </p:txBody>
      </p:sp>
      <p:sp>
        <p:nvSpPr>
          <p:cNvPr id="292" name="B"/>
          <p:cNvSpPr txBox="1"/>
          <p:nvPr/>
        </p:nvSpPr>
        <p:spPr>
          <a:xfrm>
            <a:off x="16741533" y="5835650"/>
            <a:ext cx="45133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B</a:t>
            </a:r>
          </a:p>
        </p:txBody>
      </p:sp>
      <p:sp>
        <p:nvSpPr>
          <p:cNvPr id="293" name="Line"/>
          <p:cNvSpPr/>
          <p:nvPr/>
        </p:nvSpPr>
        <p:spPr>
          <a:xfrm flipV="1">
            <a:off x="16445204" y="4950201"/>
            <a:ext cx="1122533" cy="1122533"/>
          </a:xfrm>
          <a:prstGeom prst="line">
            <a:avLst/>
          </a:prstGeom>
          <a:ln w="152400">
            <a:solidFill>
              <a:srgbClr val="000000"/>
            </a:solidFill>
            <a:miter lim="400000"/>
          </a:ln>
        </p:spPr>
        <p:txBody>
          <a:bodyPr lIns="50800" tIns="50800" rIns="50800" bIns="50800" anchor="ctr"/>
          <a:lstStyle/>
          <a:p>
            <a:endParaRPr/>
          </a:p>
        </p:txBody>
      </p:sp>
      <p:sp>
        <p:nvSpPr>
          <p:cNvPr id="294" name="Line"/>
          <p:cNvSpPr/>
          <p:nvPr/>
        </p:nvSpPr>
        <p:spPr>
          <a:xfrm flipH="1" flipV="1">
            <a:off x="16402875" y="4972036"/>
            <a:ext cx="1122533" cy="1122533"/>
          </a:xfrm>
          <a:prstGeom prst="line">
            <a:avLst/>
          </a:prstGeom>
          <a:ln w="152400">
            <a:solidFill>
              <a:srgbClr val="000000"/>
            </a:solidFill>
            <a:miter lim="400000"/>
          </a:ln>
        </p:spPr>
        <p:txBody>
          <a:bodyPr lIns="50800" tIns="50800" rIns="50800" bIns="50800" anchor="ctr"/>
          <a:lstStyle/>
          <a:p>
            <a:endParaRPr/>
          </a:p>
        </p:txBody>
      </p:sp>
      <p:sp>
        <p:nvSpPr>
          <p:cNvPr id="295" name="In this situation, if B doesn't receive the message (for example due to lossy environment) A will be the designed forwarder and its waiting time will be slightly longer than B's since their distance is not too great"/>
          <p:cNvSpPr txBox="1"/>
          <p:nvPr/>
        </p:nvSpPr>
        <p:spPr>
          <a:xfrm>
            <a:off x="1093388" y="8997950"/>
            <a:ext cx="22190163" cy="2273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r>
              <a:t>In this situation, if B doesn't receive the message (for example due to lossy environment)</a:t>
            </a:r>
            <a:br/>
            <a:r>
              <a:t>A will be the designed forwarder and its waiting time will be slightly longer than B's since</a:t>
            </a:r>
            <a:br/>
            <a:r>
              <a:t>their distance is not too great</a:t>
            </a:r>
          </a:p>
        </p:txBody>
      </p:sp>
      <p:sp>
        <p:nvSpPr>
          <p:cNvPr id="296" name="C"/>
          <p:cNvSpPr txBox="1"/>
          <p:nvPr/>
        </p:nvSpPr>
        <p:spPr>
          <a:xfrm>
            <a:off x="22030766" y="5835650"/>
            <a:ext cx="464668"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C</a:t>
            </a:r>
          </a:p>
        </p:txBody>
      </p:sp>
      <p:sp>
        <p:nvSpPr>
          <p:cNvPr id="297" name="Transmission range of fwd"/>
          <p:cNvSpPr txBox="1"/>
          <p:nvPr/>
        </p:nvSpPr>
        <p:spPr>
          <a:xfrm>
            <a:off x="7913005" y="72580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01" name="ANOTHER  PROBLEM:  EMPTY  SPACES 2/2"/>
          <p:cNvSpPr txBox="1">
            <a:spLocks noGrp="1"/>
          </p:cNvSpPr>
          <p:nvPr>
            <p:ph type="ctrTitle"/>
          </p:nvPr>
        </p:nvSpPr>
        <p:spPr>
          <a:xfrm>
            <a:off x="730250" y="228600"/>
            <a:ext cx="23050500" cy="1790700"/>
          </a:xfrm>
          <a:prstGeom prst="rect">
            <a:avLst/>
          </a:prstGeom>
        </p:spPr>
        <p:txBody>
          <a:bodyPr anchor="ctr"/>
          <a:lstStyle>
            <a:lvl1pPr defTabSz="808990">
              <a:defRPr sz="9898">
                <a:solidFill>
                  <a:schemeClr val="accent6">
                    <a:hueOff val="-133706"/>
                    <a:satOff val="8281"/>
                    <a:lumOff val="-27269"/>
                  </a:schemeClr>
                </a:solidFill>
              </a:defRPr>
            </a:lvl1pPr>
          </a:lstStyle>
          <a:p>
            <a:r>
              <a:t>ANOTHER  PROBLEM:  EMPTY  SPACES 2/2</a:t>
            </a:r>
          </a:p>
        </p:txBody>
      </p:sp>
      <p:sp>
        <p:nvSpPr>
          <p:cNvPr id="302" name="17/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17/29</a:t>
            </a:r>
          </a:p>
        </p:txBody>
      </p:sp>
      <p:sp>
        <p:nvSpPr>
          <p:cNvPr id="303" name="Compact Car"/>
          <p:cNvSpPr/>
          <p:nvPr/>
        </p:nvSpPr>
        <p:spPr>
          <a:xfrm flipH="1">
            <a:off x="1460499" y="391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04" name="Compact Car"/>
          <p:cNvSpPr/>
          <p:nvPr/>
        </p:nvSpPr>
        <p:spPr>
          <a:xfrm flipH="1">
            <a:off x="5867399" y="391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05" name="Compact Car"/>
          <p:cNvSpPr/>
          <p:nvPr/>
        </p:nvSpPr>
        <p:spPr>
          <a:xfrm flipH="1">
            <a:off x="15062199" y="391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06" name="Compact Car"/>
          <p:cNvSpPr/>
          <p:nvPr/>
        </p:nvSpPr>
        <p:spPr>
          <a:xfrm flipH="1">
            <a:off x="20332699" y="391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07" name="Oval"/>
          <p:cNvSpPr/>
          <p:nvPr/>
        </p:nvSpPr>
        <p:spPr>
          <a:xfrm>
            <a:off x="762000" y="2806700"/>
            <a:ext cx="17767300" cy="32512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308" name="fwd"/>
          <p:cNvSpPr txBox="1"/>
          <p:nvPr/>
        </p:nvSpPr>
        <p:spPr>
          <a:xfrm>
            <a:off x="2236954" y="46672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309" name="A"/>
          <p:cNvSpPr txBox="1"/>
          <p:nvPr/>
        </p:nvSpPr>
        <p:spPr>
          <a:xfrm>
            <a:off x="6755767" y="4629150"/>
            <a:ext cx="458466"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A</a:t>
            </a:r>
          </a:p>
        </p:txBody>
      </p:sp>
      <p:sp>
        <p:nvSpPr>
          <p:cNvPr id="310" name="B"/>
          <p:cNvSpPr txBox="1"/>
          <p:nvPr/>
        </p:nvSpPr>
        <p:spPr>
          <a:xfrm>
            <a:off x="16055733" y="4629150"/>
            <a:ext cx="45133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B</a:t>
            </a:r>
          </a:p>
        </p:txBody>
      </p:sp>
      <p:grpSp>
        <p:nvGrpSpPr>
          <p:cNvPr id="313" name="Group"/>
          <p:cNvGrpSpPr/>
          <p:nvPr/>
        </p:nvGrpSpPr>
        <p:grpSpPr>
          <a:xfrm>
            <a:off x="15755174" y="3781801"/>
            <a:ext cx="1164863" cy="1144368"/>
            <a:chOff x="0" y="0"/>
            <a:chExt cx="1164861" cy="1144367"/>
          </a:xfrm>
        </p:grpSpPr>
        <p:sp>
          <p:nvSpPr>
            <p:cNvPr id="311" name="Line"/>
            <p:cNvSpPr/>
            <p:nvPr/>
          </p:nvSpPr>
          <p:spPr>
            <a:xfrm flipV="1">
              <a:off x="42329" y="0"/>
              <a:ext cx="1122533" cy="1122533"/>
            </a:xfrm>
            <a:prstGeom prst="line">
              <a:avLst/>
            </a:prstGeom>
            <a:noFill/>
            <a:ln w="152400" cap="flat">
              <a:solidFill>
                <a:srgbClr val="3A3D3C"/>
              </a:solidFill>
              <a:prstDash val="solid"/>
              <a:miter lim="400000"/>
            </a:ln>
            <a:effectLst/>
          </p:spPr>
          <p:txBody>
            <a:bodyPr wrap="square" lIns="50800" tIns="50800" rIns="50800" bIns="50800" numCol="1" anchor="ctr">
              <a:noAutofit/>
            </a:bodyPr>
            <a:lstStyle/>
            <a:p>
              <a:endParaRPr/>
            </a:p>
          </p:txBody>
        </p:sp>
        <p:sp>
          <p:nvSpPr>
            <p:cNvPr id="312" name="Line"/>
            <p:cNvSpPr/>
            <p:nvPr/>
          </p:nvSpPr>
          <p:spPr>
            <a:xfrm flipH="1" flipV="1">
              <a:off x="0" y="21835"/>
              <a:ext cx="1122533" cy="1122533"/>
            </a:xfrm>
            <a:prstGeom prst="line">
              <a:avLst/>
            </a:prstGeom>
            <a:noFill/>
            <a:ln w="152400" cap="flat">
              <a:solidFill>
                <a:srgbClr val="3A3D3C"/>
              </a:solidFill>
              <a:prstDash val="solid"/>
              <a:miter lim="400000"/>
            </a:ln>
            <a:effectLst/>
          </p:spPr>
          <p:txBody>
            <a:bodyPr wrap="square" lIns="50800" tIns="50800" rIns="50800" bIns="50800" numCol="1" anchor="ctr">
              <a:noAutofit/>
            </a:bodyPr>
            <a:lstStyle/>
            <a:p>
              <a:endParaRPr/>
            </a:p>
          </p:txBody>
        </p:sp>
      </p:grpSp>
      <p:sp>
        <p:nvSpPr>
          <p:cNvPr id="314" name="However, in this situation A's waiting will be needlessly longer than B's due to the great distance between them…"/>
          <p:cNvSpPr txBox="1"/>
          <p:nvPr/>
        </p:nvSpPr>
        <p:spPr>
          <a:xfrm>
            <a:off x="1117600" y="7296150"/>
            <a:ext cx="21952657" cy="5239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However, in this situation A's waiting will be </a:t>
            </a:r>
            <a:r>
              <a:rPr>
                <a:latin typeface="Gill Sans"/>
                <a:ea typeface="Gill Sans"/>
                <a:cs typeface="Gill Sans"/>
                <a:sym typeface="Gill Sans"/>
              </a:rPr>
              <a:t>needlessly longer</a:t>
            </a:r>
            <a:r>
              <a:t> than B's due to the </a:t>
            </a:r>
            <a:r>
              <a:rPr>
                <a:latin typeface="Gill Sans"/>
                <a:ea typeface="Gill Sans"/>
                <a:cs typeface="Gill Sans"/>
                <a:sym typeface="Gill Sans"/>
              </a:rPr>
              <a:t>great</a:t>
            </a:r>
            <a:br>
              <a:rPr>
                <a:latin typeface="Gill Sans"/>
                <a:ea typeface="Gill Sans"/>
                <a:cs typeface="Gill Sans"/>
                <a:sym typeface="Gill Sans"/>
              </a:rPr>
            </a:br>
            <a:r>
              <a:rPr>
                <a:latin typeface="Gill Sans"/>
                <a:ea typeface="Gill Sans"/>
                <a:cs typeface="Gill Sans"/>
                <a:sym typeface="Gill Sans"/>
              </a:rPr>
              <a:t>distance</a:t>
            </a:r>
            <a:r>
              <a:t> between them</a:t>
            </a:r>
          </a:p>
          <a:p>
            <a:pPr algn="l"/>
            <a:endParaRPr/>
          </a:p>
          <a:p>
            <a:pPr algn="l"/>
            <a:r>
              <a:rPr>
                <a:solidFill>
                  <a:srgbClr val="D90B00"/>
                </a:solidFill>
                <a:latin typeface="Gill Sans"/>
                <a:ea typeface="Gill Sans"/>
                <a:cs typeface="Gill Sans"/>
                <a:sym typeface="Gill Sans"/>
              </a:rPr>
              <a:t>Problem:</a:t>
            </a:r>
            <a:r>
              <a:rPr>
                <a:solidFill>
                  <a:srgbClr val="D90B00"/>
                </a:solidFill>
              </a:rPr>
              <a:t> </a:t>
            </a:r>
            <a:r>
              <a:t> distances and empty spaces influence waiting times</a:t>
            </a:r>
            <a:br/>
            <a:br/>
            <a:r>
              <a:t>ROFF's solution consists in giving each vehicle a </a:t>
            </a:r>
            <a:r>
              <a:rPr>
                <a:latin typeface="Gill Sans"/>
                <a:ea typeface="Gill Sans"/>
                <a:cs typeface="Gill Sans"/>
                <a:sym typeface="Gill Sans"/>
              </a:rPr>
              <a:t>unique priority</a:t>
            </a:r>
            <a:r>
              <a:t> based on distance </a:t>
            </a:r>
            <a:br/>
            <a:r>
              <a:t>instead of making waiting time proportional to distance</a:t>
            </a:r>
          </a:p>
        </p:txBody>
      </p:sp>
      <p:sp>
        <p:nvSpPr>
          <p:cNvPr id="315" name="C"/>
          <p:cNvSpPr txBox="1"/>
          <p:nvPr/>
        </p:nvSpPr>
        <p:spPr>
          <a:xfrm>
            <a:off x="21344966" y="4629150"/>
            <a:ext cx="464668"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C</a:t>
            </a:r>
          </a:p>
        </p:txBody>
      </p:sp>
      <p:sp>
        <p:nvSpPr>
          <p:cNvPr id="316" name="Transmission range of fwd"/>
          <p:cNvSpPr txBox="1"/>
          <p:nvPr/>
        </p:nvSpPr>
        <p:spPr>
          <a:xfrm>
            <a:off x="6668405" y="59880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20" name="ASSUMPTION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ASSUMPTIONS</a:t>
            </a:r>
          </a:p>
        </p:txBody>
      </p:sp>
      <p:sp>
        <p:nvSpPr>
          <p:cNvPr id="321" name="18/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18/29</a:t>
            </a:r>
          </a:p>
        </p:txBody>
      </p:sp>
      <p:sp>
        <p:nvSpPr>
          <p:cNvPr id="322" name="Each vehicle is equipped with a GPS and a digital map…"/>
          <p:cNvSpPr txBox="1"/>
          <p:nvPr/>
        </p:nvSpPr>
        <p:spPr>
          <a:xfrm>
            <a:off x="2470112" y="5073650"/>
            <a:ext cx="14079030" cy="4480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575468" indent="-575468" algn="l">
              <a:buClr>
                <a:srgbClr val="535353"/>
              </a:buClr>
              <a:buSzPct val="82000"/>
              <a:buChar char="•"/>
            </a:pPr>
            <a:r>
              <a:t>Each vehicle is equipped with a </a:t>
            </a:r>
            <a:r>
              <a:rPr>
                <a:latin typeface="Gill Sans"/>
                <a:ea typeface="Gill Sans"/>
                <a:cs typeface="Gill Sans"/>
                <a:sym typeface="Gill Sans"/>
              </a:rPr>
              <a:t>GPS</a:t>
            </a:r>
            <a:r>
              <a:t> and a digital map</a:t>
            </a:r>
            <a:br/>
            <a:endParaRPr/>
          </a:p>
          <a:p>
            <a:pPr marL="575468" indent="-575468" algn="l">
              <a:buClr>
                <a:srgbClr val="535353"/>
              </a:buClr>
              <a:buSzPct val="82000"/>
              <a:buChar char="•"/>
            </a:pPr>
            <a:r>
              <a:t>Vehicles periodically (~100 milliseconds)</a:t>
            </a:r>
            <a:br/>
            <a:r>
              <a:t>broadcast </a:t>
            </a:r>
            <a:r>
              <a:rPr>
                <a:latin typeface="Gill Sans"/>
                <a:ea typeface="Gill Sans"/>
                <a:cs typeface="Gill Sans"/>
                <a:sym typeface="Gill Sans"/>
              </a:rPr>
              <a:t>beacons</a:t>
            </a:r>
            <a:r>
              <a:t> (e.g. Hello Messages)</a:t>
            </a:r>
            <a:br/>
            <a:r>
              <a:t>containing their GPS position, speed, etc.</a:t>
            </a:r>
            <a:br/>
            <a:r>
              <a:t> </a:t>
            </a:r>
          </a:p>
        </p:txBody>
      </p:sp>
      <p:sp>
        <p:nvSpPr>
          <p:cNvPr id="323" name="Map"/>
          <p:cNvSpPr/>
          <p:nvPr/>
        </p:nvSpPr>
        <p:spPr>
          <a:xfrm>
            <a:off x="18300700" y="4686300"/>
            <a:ext cx="1979647" cy="18239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81"/>
                </a:lnTo>
                <a:cubicBezTo>
                  <a:pt x="81" y="14081"/>
                  <a:pt x="167" y="14116"/>
                  <a:pt x="226" y="14181"/>
                </a:cubicBezTo>
                <a:cubicBezTo>
                  <a:pt x="286" y="14245"/>
                  <a:pt x="319" y="14334"/>
                  <a:pt x="319" y="14428"/>
                </a:cubicBezTo>
                <a:cubicBezTo>
                  <a:pt x="319" y="14522"/>
                  <a:pt x="286" y="14609"/>
                  <a:pt x="226" y="14674"/>
                </a:cubicBezTo>
                <a:cubicBezTo>
                  <a:pt x="167" y="14738"/>
                  <a:pt x="87" y="14773"/>
                  <a:pt x="0" y="14773"/>
                </a:cubicBezTo>
                <a:lnTo>
                  <a:pt x="0" y="19100"/>
                </a:lnTo>
                <a:lnTo>
                  <a:pt x="4921" y="21600"/>
                </a:lnTo>
                <a:lnTo>
                  <a:pt x="4921" y="17268"/>
                </a:lnTo>
                <a:cubicBezTo>
                  <a:pt x="4840" y="17268"/>
                  <a:pt x="4754" y="17233"/>
                  <a:pt x="4695" y="17168"/>
                </a:cubicBezTo>
                <a:cubicBezTo>
                  <a:pt x="4635" y="17104"/>
                  <a:pt x="4602" y="17017"/>
                  <a:pt x="4602" y="16923"/>
                </a:cubicBezTo>
                <a:cubicBezTo>
                  <a:pt x="4602" y="16835"/>
                  <a:pt x="4635" y="16740"/>
                  <a:pt x="4695" y="16675"/>
                </a:cubicBezTo>
                <a:cubicBezTo>
                  <a:pt x="4754" y="16611"/>
                  <a:pt x="4835" y="16576"/>
                  <a:pt x="4921" y="16576"/>
                </a:cubicBezTo>
                <a:lnTo>
                  <a:pt x="4921" y="2500"/>
                </a:lnTo>
                <a:lnTo>
                  <a:pt x="0" y="0"/>
                </a:lnTo>
                <a:close/>
                <a:moveTo>
                  <a:pt x="11124" y="0"/>
                </a:moveTo>
                <a:lnTo>
                  <a:pt x="11124" y="7161"/>
                </a:lnTo>
                <a:cubicBezTo>
                  <a:pt x="11205" y="7161"/>
                  <a:pt x="11292" y="7195"/>
                  <a:pt x="11352" y="7260"/>
                </a:cubicBezTo>
                <a:cubicBezTo>
                  <a:pt x="11411" y="7324"/>
                  <a:pt x="11443" y="7414"/>
                  <a:pt x="11443" y="7508"/>
                </a:cubicBezTo>
                <a:cubicBezTo>
                  <a:pt x="11443" y="7596"/>
                  <a:pt x="11411" y="7689"/>
                  <a:pt x="11352" y="7753"/>
                </a:cubicBezTo>
                <a:cubicBezTo>
                  <a:pt x="11292" y="7818"/>
                  <a:pt x="11210" y="7854"/>
                  <a:pt x="11124" y="7854"/>
                </a:cubicBezTo>
                <a:lnTo>
                  <a:pt x="11124" y="19100"/>
                </a:lnTo>
                <a:lnTo>
                  <a:pt x="16045" y="21600"/>
                </a:lnTo>
                <a:lnTo>
                  <a:pt x="16045" y="13183"/>
                </a:lnTo>
                <a:cubicBezTo>
                  <a:pt x="15958" y="13183"/>
                  <a:pt x="15878" y="13148"/>
                  <a:pt x="15818" y="13084"/>
                </a:cubicBezTo>
                <a:cubicBezTo>
                  <a:pt x="15759" y="13019"/>
                  <a:pt x="15727" y="12930"/>
                  <a:pt x="15727" y="12836"/>
                </a:cubicBezTo>
                <a:cubicBezTo>
                  <a:pt x="15727" y="12742"/>
                  <a:pt x="15759" y="12655"/>
                  <a:pt x="15818" y="12590"/>
                </a:cubicBezTo>
                <a:cubicBezTo>
                  <a:pt x="15878" y="12526"/>
                  <a:pt x="15958" y="12491"/>
                  <a:pt x="16045" y="12491"/>
                </a:cubicBezTo>
                <a:lnTo>
                  <a:pt x="16045" y="2500"/>
                </a:lnTo>
                <a:lnTo>
                  <a:pt x="11124" y="0"/>
                </a:lnTo>
                <a:close/>
                <a:moveTo>
                  <a:pt x="21600" y="0"/>
                </a:moveTo>
                <a:lnTo>
                  <a:pt x="16679" y="2500"/>
                </a:lnTo>
                <a:lnTo>
                  <a:pt x="16679" y="12491"/>
                </a:lnTo>
                <a:cubicBezTo>
                  <a:pt x="16760" y="12491"/>
                  <a:pt x="16846" y="12526"/>
                  <a:pt x="16905" y="12590"/>
                </a:cubicBezTo>
                <a:cubicBezTo>
                  <a:pt x="16965" y="12655"/>
                  <a:pt x="16998" y="12742"/>
                  <a:pt x="16998" y="12836"/>
                </a:cubicBezTo>
                <a:cubicBezTo>
                  <a:pt x="16998" y="12930"/>
                  <a:pt x="16965" y="13019"/>
                  <a:pt x="16905" y="13084"/>
                </a:cubicBezTo>
                <a:cubicBezTo>
                  <a:pt x="16846" y="13148"/>
                  <a:pt x="16765" y="13183"/>
                  <a:pt x="16679" y="13183"/>
                </a:cubicBezTo>
                <a:lnTo>
                  <a:pt x="16679" y="21600"/>
                </a:lnTo>
                <a:lnTo>
                  <a:pt x="21600" y="19100"/>
                </a:lnTo>
                <a:lnTo>
                  <a:pt x="21600" y="0"/>
                </a:lnTo>
                <a:close/>
                <a:moveTo>
                  <a:pt x="10487" y="6"/>
                </a:moveTo>
                <a:lnTo>
                  <a:pt x="5565" y="2506"/>
                </a:lnTo>
                <a:lnTo>
                  <a:pt x="5565" y="16582"/>
                </a:lnTo>
                <a:cubicBezTo>
                  <a:pt x="5646" y="16582"/>
                  <a:pt x="5732" y="16616"/>
                  <a:pt x="5792" y="16681"/>
                </a:cubicBezTo>
                <a:cubicBezTo>
                  <a:pt x="5851" y="16745"/>
                  <a:pt x="5885" y="16834"/>
                  <a:pt x="5885" y="16928"/>
                </a:cubicBezTo>
                <a:cubicBezTo>
                  <a:pt x="5885" y="17022"/>
                  <a:pt x="5851" y="17109"/>
                  <a:pt x="5792" y="17174"/>
                </a:cubicBezTo>
                <a:cubicBezTo>
                  <a:pt x="5732" y="17239"/>
                  <a:pt x="5652" y="17275"/>
                  <a:pt x="5565" y="17275"/>
                </a:cubicBezTo>
                <a:lnTo>
                  <a:pt x="5565" y="21600"/>
                </a:lnTo>
                <a:lnTo>
                  <a:pt x="10487" y="19100"/>
                </a:lnTo>
                <a:lnTo>
                  <a:pt x="10487" y="7854"/>
                </a:lnTo>
                <a:cubicBezTo>
                  <a:pt x="10405" y="7854"/>
                  <a:pt x="10318" y="7818"/>
                  <a:pt x="10258" y="7753"/>
                </a:cubicBezTo>
                <a:cubicBezTo>
                  <a:pt x="10199" y="7689"/>
                  <a:pt x="10167" y="7601"/>
                  <a:pt x="10167" y="7508"/>
                </a:cubicBezTo>
                <a:cubicBezTo>
                  <a:pt x="10167" y="7414"/>
                  <a:pt x="10199" y="7324"/>
                  <a:pt x="10258" y="7260"/>
                </a:cubicBezTo>
                <a:cubicBezTo>
                  <a:pt x="10318" y="7195"/>
                  <a:pt x="10400" y="7161"/>
                  <a:pt x="10487" y="7161"/>
                </a:cubicBezTo>
                <a:lnTo>
                  <a:pt x="10487" y="6"/>
                </a:lnTo>
                <a:close/>
                <a:moveTo>
                  <a:pt x="20010" y="4589"/>
                </a:moveTo>
                <a:lnTo>
                  <a:pt x="20691" y="5037"/>
                </a:lnTo>
                <a:lnTo>
                  <a:pt x="19853" y="6310"/>
                </a:lnTo>
                <a:lnTo>
                  <a:pt x="20691" y="6856"/>
                </a:lnTo>
                <a:lnTo>
                  <a:pt x="20010" y="7895"/>
                </a:lnTo>
                <a:lnTo>
                  <a:pt x="19171" y="7342"/>
                </a:lnTo>
                <a:lnTo>
                  <a:pt x="18333" y="8617"/>
                </a:lnTo>
                <a:lnTo>
                  <a:pt x="17652" y="8170"/>
                </a:lnTo>
                <a:lnTo>
                  <a:pt x="18490" y="6897"/>
                </a:lnTo>
                <a:lnTo>
                  <a:pt x="17652" y="6345"/>
                </a:lnTo>
                <a:lnTo>
                  <a:pt x="18333" y="5312"/>
                </a:lnTo>
                <a:lnTo>
                  <a:pt x="19171" y="5864"/>
                </a:lnTo>
                <a:lnTo>
                  <a:pt x="20010" y="4589"/>
                </a:lnTo>
                <a:close/>
                <a:moveTo>
                  <a:pt x="9653" y="7579"/>
                </a:moveTo>
                <a:cubicBezTo>
                  <a:pt x="9778" y="7574"/>
                  <a:pt x="9898" y="7650"/>
                  <a:pt x="9951" y="7777"/>
                </a:cubicBezTo>
                <a:cubicBezTo>
                  <a:pt x="10026" y="7947"/>
                  <a:pt x="9956" y="8154"/>
                  <a:pt x="9799" y="8236"/>
                </a:cubicBezTo>
                <a:cubicBezTo>
                  <a:pt x="9755" y="8259"/>
                  <a:pt x="9707" y="8271"/>
                  <a:pt x="9663" y="8271"/>
                </a:cubicBezTo>
                <a:cubicBezTo>
                  <a:pt x="9544" y="8271"/>
                  <a:pt x="9432" y="8194"/>
                  <a:pt x="9378" y="8071"/>
                </a:cubicBezTo>
                <a:cubicBezTo>
                  <a:pt x="9302" y="7900"/>
                  <a:pt x="9371" y="7688"/>
                  <a:pt x="9528" y="7612"/>
                </a:cubicBezTo>
                <a:cubicBezTo>
                  <a:pt x="9569" y="7592"/>
                  <a:pt x="9612" y="7581"/>
                  <a:pt x="9653" y="7579"/>
                </a:cubicBezTo>
                <a:close/>
                <a:moveTo>
                  <a:pt x="11955" y="7579"/>
                </a:moveTo>
                <a:cubicBezTo>
                  <a:pt x="11996" y="7581"/>
                  <a:pt x="12038" y="7592"/>
                  <a:pt x="12077" y="7612"/>
                </a:cubicBezTo>
                <a:cubicBezTo>
                  <a:pt x="12234" y="7688"/>
                  <a:pt x="12303" y="7895"/>
                  <a:pt x="12227" y="8071"/>
                </a:cubicBezTo>
                <a:cubicBezTo>
                  <a:pt x="12173" y="8194"/>
                  <a:pt x="12061" y="8271"/>
                  <a:pt x="11942" y="8271"/>
                </a:cubicBezTo>
                <a:cubicBezTo>
                  <a:pt x="11898" y="8271"/>
                  <a:pt x="11850" y="8259"/>
                  <a:pt x="11806" y="8236"/>
                </a:cubicBezTo>
                <a:cubicBezTo>
                  <a:pt x="11644" y="8154"/>
                  <a:pt x="11579" y="7947"/>
                  <a:pt x="11654" y="7777"/>
                </a:cubicBezTo>
                <a:cubicBezTo>
                  <a:pt x="11711" y="7645"/>
                  <a:pt x="11832" y="7572"/>
                  <a:pt x="11955" y="7579"/>
                </a:cubicBezTo>
                <a:close/>
                <a:moveTo>
                  <a:pt x="8832" y="7997"/>
                </a:moveTo>
                <a:cubicBezTo>
                  <a:pt x="8957" y="7992"/>
                  <a:pt x="9077" y="8066"/>
                  <a:pt x="9129" y="8194"/>
                </a:cubicBezTo>
                <a:cubicBezTo>
                  <a:pt x="9205" y="8364"/>
                  <a:pt x="9140" y="8570"/>
                  <a:pt x="8977" y="8652"/>
                </a:cubicBezTo>
                <a:cubicBezTo>
                  <a:pt x="8934" y="8676"/>
                  <a:pt x="8885" y="8687"/>
                  <a:pt x="8842" y="8687"/>
                </a:cubicBezTo>
                <a:cubicBezTo>
                  <a:pt x="8723" y="8687"/>
                  <a:pt x="8609" y="8610"/>
                  <a:pt x="8555" y="8487"/>
                </a:cubicBezTo>
                <a:cubicBezTo>
                  <a:pt x="8479" y="8311"/>
                  <a:pt x="8550" y="8107"/>
                  <a:pt x="8707" y="8030"/>
                </a:cubicBezTo>
                <a:cubicBezTo>
                  <a:pt x="8747" y="8010"/>
                  <a:pt x="8790" y="7999"/>
                  <a:pt x="8832" y="7997"/>
                </a:cubicBezTo>
                <a:close/>
                <a:moveTo>
                  <a:pt x="12776" y="7997"/>
                </a:moveTo>
                <a:cubicBezTo>
                  <a:pt x="12817" y="7999"/>
                  <a:pt x="12859" y="8010"/>
                  <a:pt x="12898" y="8030"/>
                </a:cubicBezTo>
                <a:cubicBezTo>
                  <a:pt x="13055" y="8107"/>
                  <a:pt x="13126" y="8311"/>
                  <a:pt x="13050" y="8487"/>
                </a:cubicBezTo>
                <a:cubicBezTo>
                  <a:pt x="12996" y="8610"/>
                  <a:pt x="12882" y="8687"/>
                  <a:pt x="12763" y="8687"/>
                </a:cubicBezTo>
                <a:cubicBezTo>
                  <a:pt x="12720" y="8687"/>
                  <a:pt x="12671" y="8676"/>
                  <a:pt x="12628" y="8652"/>
                </a:cubicBezTo>
                <a:cubicBezTo>
                  <a:pt x="12471" y="8570"/>
                  <a:pt x="12400" y="8364"/>
                  <a:pt x="12476" y="8194"/>
                </a:cubicBezTo>
                <a:cubicBezTo>
                  <a:pt x="12532" y="8066"/>
                  <a:pt x="12654" y="7992"/>
                  <a:pt x="12776" y="7997"/>
                </a:cubicBezTo>
                <a:close/>
                <a:moveTo>
                  <a:pt x="8021" y="8404"/>
                </a:moveTo>
                <a:cubicBezTo>
                  <a:pt x="8107" y="8404"/>
                  <a:pt x="8188" y="8441"/>
                  <a:pt x="8247" y="8505"/>
                </a:cubicBezTo>
                <a:cubicBezTo>
                  <a:pt x="8307" y="8570"/>
                  <a:pt x="8338" y="8657"/>
                  <a:pt x="8339" y="8751"/>
                </a:cubicBezTo>
                <a:cubicBezTo>
                  <a:pt x="8339" y="8845"/>
                  <a:pt x="8307" y="8934"/>
                  <a:pt x="8247" y="8999"/>
                </a:cubicBezTo>
                <a:cubicBezTo>
                  <a:pt x="8188" y="9063"/>
                  <a:pt x="8107" y="9098"/>
                  <a:pt x="8021" y="9098"/>
                </a:cubicBezTo>
                <a:cubicBezTo>
                  <a:pt x="7934" y="9098"/>
                  <a:pt x="7852" y="9063"/>
                  <a:pt x="7793" y="8999"/>
                </a:cubicBezTo>
                <a:cubicBezTo>
                  <a:pt x="7733" y="8934"/>
                  <a:pt x="7701" y="8845"/>
                  <a:pt x="7701" y="8751"/>
                </a:cubicBezTo>
                <a:cubicBezTo>
                  <a:pt x="7701" y="8657"/>
                  <a:pt x="7733" y="8570"/>
                  <a:pt x="7793" y="8505"/>
                </a:cubicBezTo>
                <a:cubicBezTo>
                  <a:pt x="7852" y="8441"/>
                  <a:pt x="7934" y="8404"/>
                  <a:pt x="8021" y="8404"/>
                </a:cubicBezTo>
                <a:close/>
                <a:moveTo>
                  <a:pt x="13579" y="8404"/>
                </a:moveTo>
                <a:cubicBezTo>
                  <a:pt x="13660" y="8404"/>
                  <a:pt x="13748" y="8441"/>
                  <a:pt x="13807" y="8505"/>
                </a:cubicBezTo>
                <a:cubicBezTo>
                  <a:pt x="13867" y="8570"/>
                  <a:pt x="13899" y="8657"/>
                  <a:pt x="13899" y="8751"/>
                </a:cubicBezTo>
                <a:cubicBezTo>
                  <a:pt x="13899" y="8845"/>
                  <a:pt x="13867" y="8934"/>
                  <a:pt x="13807" y="8999"/>
                </a:cubicBezTo>
                <a:cubicBezTo>
                  <a:pt x="13748" y="9063"/>
                  <a:pt x="13666" y="9098"/>
                  <a:pt x="13579" y="9098"/>
                </a:cubicBezTo>
                <a:cubicBezTo>
                  <a:pt x="13493" y="9098"/>
                  <a:pt x="13412" y="9063"/>
                  <a:pt x="13353" y="8999"/>
                </a:cubicBezTo>
                <a:cubicBezTo>
                  <a:pt x="13293" y="8934"/>
                  <a:pt x="13260" y="8845"/>
                  <a:pt x="13260" y="8751"/>
                </a:cubicBezTo>
                <a:cubicBezTo>
                  <a:pt x="13260" y="8657"/>
                  <a:pt x="13293" y="8570"/>
                  <a:pt x="13353" y="8505"/>
                </a:cubicBezTo>
                <a:cubicBezTo>
                  <a:pt x="13412" y="8441"/>
                  <a:pt x="13493" y="8404"/>
                  <a:pt x="13579" y="8404"/>
                </a:cubicBezTo>
                <a:close/>
                <a:moveTo>
                  <a:pt x="19139" y="8404"/>
                </a:moveTo>
                <a:cubicBezTo>
                  <a:pt x="19226" y="8404"/>
                  <a:pt x="19306" y="8441"/>
                  <a:pt x="19366" y="8505"/>
                </a:cubicBezTo>
                <a:cubicBezTo>
                  <a:pt x="19425" y="8570"/>
                  <a:pt x="19459" y="8657"/>
                  <a:pt x="19459" y="8751"/>
                </a:cubicBezTo>
                <a:cubicBezTo>
                  <a:pt x="19459" y="8845"/>
                  <a:pt x="19425" y="8934"/>
                  <a:pt x="19366" y="8999"/>
                </a:cubicBezTo>
                <a:cubicBezTo>
                  <a:pt x="19306" y="9063"/>
                  <a:pt x="19226" y="9098"/>
                  <a:pt x="19139" y="9098"/>
                </a:cubicBezTo>
                <a:cubicBezTo>
                  <a:pt x="19053" y="9098"/>
                  <a:pt x="18971" y="9063"/>
                  <a:pt x="18911" y="8999"/>
                </a:cubicBezTo>
                <a:cubicBezTo>
                  <a:pt x="18852" y="8934"/>
                  <a:pt x="18820" y="8845"/>
                  <a:pt x="18820" y="8751"/>
                </a:cubicBezTo>
                <a:cubicBezTo>
                  <a:pt x="18820" y="8657"/>
                  <a:pt x="18852" y="8570"/>
                  <a:pt x="18911" y="8505"/>
                </a:cubicBezTo>
                <a:cubicBezTo>
                  <a:pt x="18971" y="8441"/>
                  <a:pt x="19053" y="8404"/>
                  <a:pt x="19139" y="8404"/>
                </a:cubicBezTo>
                <a:close/>
                <a:moveTo>
                  <a:pt x="13584" y="9351"/>
                </a:moveTo>
                <a:cubicBezTo>
                  <a:pt x="13763" y="9351"/>
                  <a:pt x="13904" y="9502"/>
                  <a:pt x="13904" y="9696"/>
                </a:cubicBezTo>
                <a:cubicBezTo>
                  <a:pt x="13898" y="9889"/>
                  <a:pt x="13757" y="10042"/>
                  <a:pt x="13584" y="10042"/>
                </a:cubicBezTo>
                <a:cubicBezTo>
                  <a:pt x="13411" y="10042"/>
                  <a:pt x="13267" y="9889"/>
                  <a:pt x="13267" y="9696"/>
                </a:cubicBezTo>
                <a:cubicBezTo>
                  <a:pt x="13267" y="9502"/>
                  <a:pt x="13406" y="9351"/>
                  <a:pt x="13584" y="9351"/>
                </a:cubicBezTo>
                <a:close/>
                <a:moveTo>
                  <a:pt x="19144" y="9351"/>
                </a:moveTo>
                <a:cubicBezTo>
                  <a:pt x="19323" y="9351"/>
                  <a:pt x="19464" y="9502"/>
                  <a:pt x="19464" y="9696"/>
                </a:cubicBezTo>
                <a:cubicBezTo>
                  <a:pt x="19458" y="9889"/>
                  <a:pt x="19317" y="10042"/>
                  <a:pt x="19144" y="10042"/>
                </a:cubicBezTo>
                <a:cubicBezTo>
                  <a:pt x="18971" y="10042"/>
                  <a:pt x="18825" y="9889"/>
                  <a:pt x="18825" y="9696"/>
                </a:cubicBezTo>
                <a:cubicBezTo>
                  <a:pt x="18825" y="9502"/>
                  <a:pt x="18966" y="9351"/>
                  <a:pt x="19144" y="9351"/>
                </a:cubicBezTo>
                <a:close/>
                <a:moveTo>
                  <a:pt x="8021" y="9562"/>
                </a:moveTo>
                <a:cubicBezTo>
                  <a:pt x="8194" y="9562"/>
                  <a:pt x="8338" y="9715"/>
                  <a:pt x="8339" y="9909"/>
                </a:cubicBezTo>
                <a:cubicBezTo>
                  <a:pt x="8339" y="10102"/>
                  <a:pt x="8199" y="10253"/>
                  <a:pt x="8021" y="10253"/>
                </a:cubicBezTo>
                <a:cubicBezTo>
                  <a:pt x="7842" y="10253"/>
                  <a:pt x="7701" y="10102"/>
                  <a:pt x="7701" y="9909"/>
                </a:cubicBezTo>
                <a:cubicBezTo>
                  <a:pt x="7701" y="9721"/>
                  <a:pt x="7842" y="9562"/>
                  <a:pt x="8021" y="9562"/>
                </a:cubicBezTo>
                <a:close/>
                <a:moveTo>
                  <a:pt x="13584" y="10296"/>
                </a:moveTo>
                <a:cubicBezTo>
                  <a:pt x="13763" y="10296"/>
                  <a:pt x="13904" y="10449"/>
                  <a:pt x="13904" y="10642"/>
                </a:cubicBezTo>
                <a:cubicBezTo>
                  <a:pt x="13898" y="10836"/>
                  <a:pt x="13757" y="10987"/>
                  <a:pt x="13584" y="10987"/>
                </a:cubicBezTo>
                <a:cubicBezTo>
                  <a:pt x="13411" y="10987"/>
                  <a:pt x="13267" y="10836"/>
                  <a:pt x="13267" y="10642"/>
                </a:cubicBezTo>
                <a:cubicBezTo>
                  <a:pt x="13267" y="10454"/>
                  <a:pt x="13406" y="10296"/>
                  <a:pt x="13584" y="10296"/>
                </a:cubicBezTo>
                <a:close/>
                <a:moveTo>
                  <a:pt x="19144" y="10296"/>
                </a:moveTo>
                <a:cubicBezTo>
                  <a:pt x="19323" y="10296"/>
                  <a:pt x="19464" y="10449"/>
                  <a:pt x="19464" y="10642"/>
                </a:cubicBezTo>
                <a:cubicBezTo>
                  <a:pt x="19458" y="10836"/>
                  <a:pt x="19317" y="10987"/>
                  <a:pt x="19144" y="10987"/>
                </a:cubicBezTo>
                <a:cubicBezTo>
                  <a:pt x="18971" y="10987"/>
                  <a:pt x="18825" y="10836"/>
                  <a:pt x="18825" y="10642"/>
                </a:cubicBezTo>
                <a:cubicBezTo>
                  <a:pt x="18825" y="10454"/>
                  <a:pt x="18966" y="10296"/>
                  <a:pt x="19144" y="10296"/>
                </a:cubicBezTo>
                <a:close/>
                <a:moveTo>
                  <a:pt x="8021" y="10717"/>
                </a:moveTo>
                <a:cubicBezTo>
                  <a:pt x="8194" y="10717"/>
                  <a:pt x="8338" y="10870"/>
                  <a:pt x="8339" y="11064"/>
                </a:cubicBezTo>
                <a:cubicBezTo>
                  <a:pt x="8339" y="11252"/>
                  <a:pt x="8199" y="11411"/>
                  <a:pt x="8021" y="11411"/>
                </a:cubicBezTo>
                <a:cubicBezTo>
                  <a:pt x="7842" y="11411"/>
                  <a:pt x="7701" y="11258"/>
                  <a:pt x="7701" y="11064"/>
                </a:cubicBezTo>
                <a:cubicBezTo>
                  <a:pt x="7701" y="10876"/>
                  <a:pt x="7842" y="10717"/>
                  <a:pt x="8021" y="10717"/>
                </a:cubicBezTo>
                <a:close/>
                <a:moveTo>
                  <a:pt x="13579" y="11240"/>
                </a:moveTo>
                <a:cubicBezTo>
                  <a:pt x="13660" y="11240"/>
                  <a:pt x="13748" y="11275"/>
                  <a:pt x="13807" y="11339"/>
                </a:cubicBezTo>
                <a:cubicBezTo>
                  <a:pt x="13867" y="11404"/>
                  <a:pt x="13899" y="11493"/>
                  <a:pt x="13899" y="11587"/>
                </a:cubicBezTo>
                <a:cubicBezTo>
                  <a:pt x="13899" y="11681"/>
                  <a:pt x="13867" y="11768"/>
                  <a:pt x="13807" y="11833"/>
                </a:cubicBezTo>
                <a:cubicBezTo>
                  <a:pt x="13748" y="11897"/>
                  <a:pt x="13666" y="11934"/>
                  <a:pt x="13579" y="11934"/>
                </a:cubicBezTo>
                <a:cubicBezTo>
                  <a:pt x="13493" y="11934"/>
                  <a:pt x="13412" y="11897"/>
                  <a:pt x="13353" y="11833"/>
                </a:cubicBezTo>
                <a:cubicBezTo>
                  <a:pt x="13293" y="11768"/>
                  <a:pt x="13260" y="11681"/>
                  <a:pt x="13260" y="11587"/>
                </a:cubicBezTo>
                <a:cubicBezTo>
                  <a:pt x="13260" y="11493"/>
                  <a:pt x="13293" y="11404"/>
                  <a:pt x="13353" y="11339"/>
                </a:cubicBezTo>
                <a:cubicBezTo>
                  <a:pt x="13412" y="11275"/>
                  <a:pt x="13493" y="11240"/>
                  <a:pt x="13579" y="11240"/>
                </a:cubicBezTo>
                <a:close/>
                <a:moveTo>
                  <a:pt x="19139" y="11240"/>
                </a:moveTo>
                <a:cubicBezTo>
                  <a:pt x="19226" y="11240"/>
                  <a:pt x="19306" y="11275"/>
                  <a:pt x="19366" y="11339"/>
                </a:cubicBezTo>
                <a:cubicBezTo>
                  <a:pt x="19425" y="11404"/>
                  <a:pt x="19459" y="11493"/>
                  <a:pt x="19459" y="11587"/>
                </a:cubicBezTo>
                <a:cubicBezTo>
                  <a:pt x="19459" y="11681"/>
                  <a:pt x="19425" y="11768"/>
                  <a:pt x="19366" y="11833"/>
                </a:cubicBezTo>
                <a:cubicBezTo>
                  <a:pt x="19306" y="11897"/>
                  <a:pt x="19226" y="11934"/>
                  <a:pt x="19139" y="11934"/>
                </a:cubicBezTo>
                <a:cubicBezTo>
                  <a:pt x="19053" y="11934"/>
                  <a:pt x="18971" y="11897"/>
                  <a:pt x="18911" y="11833"/>
                </a:cubicBezTo>
                <a:cubicBezTo>
                  <a:pt x="18852" y="11768"/>
                  <a:pt x="18820" y="11681"/>
                  <a:pt x="18820" y="11587"/>
                </a:cubicBezTo>
                <a:cubicBezTo>
                  <a:pt x="18820" y="11493"/>
                  <a:pt x="18852" y="11404"/>
                  <a:pt x="18911" y="11339"/>
                </a:cubicBezTo>
                <a:cubicBezTo>
                  <a:pt x="18971" y="11275"/>
                  <a:pt x="19053" y="11240"/>
                  <a:pt x="19139" y="11240"/>
                </a:cubicBezTo>
                <a:close/>
                <a:moveTo>
                  <a:pt x="14421" y="11666"/>
                </a:moveTo>
                <a:cubicBezTo>
                  <a:pt x="14462" y="11668"/>
                  <a:pt x="14503" y="11678"/>
                  <a:pt x="14543" y="11699"/>
                </a:cubicBezTo>
                <a:cubicBezTo>
                  <a:pt x="14699" y="11775"/>
                  <a:pt x="14763" y="11979"/>
                  <a:pt x="14693" y="12156"/>
                </a:cubicBezTo>
                <a:cubicBezTo>
                  <a:pt x="14639" y="12279"/>
                  <a:pt x="14526" y="12355"/>
                  <a:pt x="14407" y="12355"/>
                </a:cubicBezTo>
                <a:cubicBezTo>
                  <a:pt x="14364" y="12355"/>
                  <a:pt x="14315" y="12344"/>
                  <a:pt x="14272" y="12321"/>
                </a:cubicBezTo>
                <a:cubicBezTo>
                  <a:pt x="14115" y="12238"/>
                  <a:pt x="14044" y="12032"/>
                  <a:pt x="14120" y="11862"/>
                </a:cubicBezTo>
                <a:cubicBezTo>
                  <a:pt x="14177" y="11734"/>
                  <a:pt x="14298" y="11661"/>
                  <a:pt x="14421" y="11666"/>
                </a:cubicBezTo>
                <a:close/>
                <a:moveTo>
                  <a:pt x="18311" y="11666"/>
                </a:moveTo>
                <a:cubicBezTo>
                  <a:pt x="18436" y="11661"/>
                  <a:pt x="18556" y="11734"/>
                  <a:pt x="18609" y="11862"/>
                </a:cubicBezTo>
                <a:cubicBezTo>
                  <a:pt x="18684" y="12032"/>
                  <a:pt x="18615" y="12238"/>
                  <a:pt x="18458" y="12321"/>
                </a:cubicBezTo>
                <a:cubicBezTo>
                  <a:pt x="18415" y="12344"/>
                  <a:pt x="18366" y="12355"/>
                  <a:pt x="18323" y="12355"/>
                </a:cubicBezTo>
                <a:cubicBezTo>
                  <a:pt x="18204" y="12355"/>
                  <a:pt x="18090" y="12285"/>
                  <a:pt x="18036" y="12156"/>
                </a:cubicBezTo>
                <a:cubicBezTo>
                  <a:pt x="17960" y="11979"/>
                  <a:pt x="18031" y="11775"/>
                  <a:pt x="18188" y="11699"/>
                </a:cubicBezTo>
                <a:cubicBezTo>
                  <a:pt x="18228" y="11678"/>
                  <a:pt x="18270" y="11668"/>
                  <a:pt x="18311" y="11666"/>
                </a:cubicBezTo>
                <a:close/>
                <a:moveTo>
                  <a:pt x="8021" y="11868"/>
                </a:moveTo>
                <a:cubicBezTo>
                  <a:pt x="8194" y="11868"/>
                  <a:pt x="8338" y="12021"/>
                  <a:pt x="8339" y="12214"/>
                </a:cubicBezTo>
                <a:cubicBezTo>
                  <a:pt x="8339" y="12408"/>
                  <a:pt x="8199" y="12561"/>
                  <a:pt x="8021" y="12561"/>
                </a:cubicBezTo>
                <a:cubicBezTo>
                  <a:pt x="7842" y="12561"/>
                  <a:pt x="7701" y="12408"/>
                  <a:pt x="7701" y="12214"/>
                </a:cubicBezTo>
                <a:cubicBezTo>
                  <a:pt x="7701" y="12021"/>
                  <a:pt x="7842" y="11868"/>
                  <a:pt x="8021" y="11868"/>
                </a:cubicBezTo>
                <a:close/>
                <a:moveTo>
                  <a:pt x="17490" y="12077"/>
                </a:moveTo>
                <a:cubicBezTo>
                  <a:pt x="17615" y="12071"/>
                  <a:pt x="17735" y="12145"/>
                  <a:pt x="17787" y="12273"/>
                </a:cubicBezTo>
                <a:cubicBezTo>
                  <a:pt x="17863" y="12449"/>
                  <a:pt x="17797" y="12655"/>
                  <a:pt x="17635" y="12737"/>
                </a:cubicBezTo>
                <a:cubicBezTo>
                  <a:pt x="17592" y="12760"/>
                  <a:pt x="17543" y="12766"/>
                  <a:pt x="17500" y="12766"/>
                </a:cubicBezTo>
                <a:cubicBezTo>
                  <a:pt x="17381" y="12766"/>
                  <a:pt x="17269" y="12696"/>
                  <a:pt x="17214" y="12566"/>
                </a:cubicBezTo>
                <a:cubicBezTo>
                  <a:pt x="17139" y="12390"/>
                  <a:pt x="17208" y="12186"/>
                  <a:pt x="17365" y="12110"/>
                </a:cubicBezTo>
                <a:cubicBezTo>
                  <a:pt x="17405" y="12089"/>
                  <a:pt x="17448" y="12078"/>
                  <a:pt x="17490" y="12077"/>
                </a:cubicBezTo>
                <a:close/>
                <a:moveTo>
                  <a:pt x="15237" y="12088"/>
                </a:moveTo>
                <a:cubicBezTo>
                  <a:pt x="15278" y="12090"/>
                  <a:pt x="15320" y="12100"/>
                  <a:pt x="15359" y="12121"/>
                </a:cubicBezTo>
                <a:cubicBezTo>
                  <a:pt x="15516" y="12191"/>
                  <a:pt x="15587" y="12396"/>
                  <a:pt x="15511" y="12572"/>
                </a:cubicBezTo>
                <a:cubicBezTo>
                  <a:pt x="15457" y="12695"/>
                  <a:pt x="15343" y="12772"/>
                  <a:pt x="15224" y="12772"/>
                </a:cubicBezTo>
                <a:cubicBezTo>
                  <a:pt x="15180" y="12772"/>
                  <a:pt x="15132" y="12760"/>
                  <a:pt x="15088" y="12742"/>
                </a:cubicBezTo>
                <a:cubicBezTo>
                  <a:pt x="14926" y="12660"/>
                  <a:pt x="14861" y="12456"/>
                  <a:pt x="14936" y="12286"/>
                </a:cubicBezTo>
                <a:cubicBezTo>
                  <a:pt x="14993" y="12154"/>
                  <a:pt x="15114" y="12081"/>
                  <a:pt x="15237" y="12088"/>
                </a:cubicBezTo>
                <a:close/>
                <a:moveTo>
                  <a:pt x="8021" y="13019"/>
                </a:moveTo>
                <a:cubicBezTo>
                  <a:pt x="8194" y="13019"/>
                  <a:pt x="8338" y="13171"/>
                  <a:pt x="8339" y="13364"/>
                </a:cubicBezTo>
                <a:cubicBezTo>
                  <a:pt x="8339" y="13558"/>
                  <a:pt x="8199" y="13711"/>
                  <a:pt x="8021" y="13711"/>
                </a:cubicBezTo>
                <a:cubicBezTo>
                  <a:pt x="7842" y="13711"/>
                  <a:pt x="7701" y="13558"/>
                  <a:pt x="7701" y="13364"/>
                </a:cubicBezTo>
                <a:cubicBezTo>
                  <a:pt x="7701" y="13176"/>
                  <a:pt x="7842" y="13019"/>
                  <a:pt x="8021" y="13019"/>
                </a:cubicBezTo>
                <a:close/>
                <a:moveTo>
                  <a:pt x="8021" y="14175"/>
                </a:moveTo>
                <a:cubicBezTo>
                  <a:pt x="8194" y="14175"/>
                  <a:pt x="8338" y="14328"/>
                  <a:pt x="8339" y="14522"/>
                </a:cubicBezTo>
                <a:cubicBezTo>
                  <a:pt x="8339" y="14715"/>
                  <a:pt x="8199" y="14868"/>
                  <a:pt x="8021" y="14868"/>
                </a:cubicBezTo>
                <a:cubicBezTo>
                  <a:pt x="7842" y="14868"/>
                  <a:pt x="7701" y="14715"/>
                  <a:pt x="7701" y="14522"/>
                </a:cubicBezTo>
                <a:cubicBezTo>
                  <a:pt x="7701" y="14328"/>
                  <a:pt x="7842" y="14175"/>
                  <a:pt x="8021" y="14175"/>
                </a:cubicBezTo>
                <a:close/>
                <a:moveTo>
                  <a:pt x="999" y="14582"/>
                </a:moveTo>
                <a:cubicBezTo>
                  <a:pt x="1040" y="14584"/>
                  <a:pt x="1080" y="14595"/>
                  <a:pt x="1119" y="14615"/>
                </a:cubicBezTo>
                <a:cubicBezTo>
                  <a:pt x="1281" y="14692"/>
                  <a:pt x="1347" y="14898"/>
                  <a:pt x="1271" y="15074"/>
                </a:cubicBezTo>
                <a:cubicBezTo>
                  <a:pt x="1217" y="15197"/>
                  <a:pt x="1103" y="15272"/>
                  <a:pt x="984" y="15272"/>
                </a:cubicBezTo>
                <a:cubicBezTo>
                  <a:pt x="940" y="15272"/>
                  <a:pt x="892" y="15261"/>
                  <a:pt x="848" y="15237"/>
                </a:cubicBezTo>
                <a:cubicBezTo>
                  <a:pt x="692" y="15155"/>
                  <a:pt x="622" y="14951"/>
                  <a:pt x="698" y="14780"/>
                </a:cubicBezTo>
                <a:cubicBezTo>
                  <a:pt x="755" y="14648"/>
                  <a:pt x="876" y="14576"/>
                  <a:pt x="999" y="14582"/>
                </a:cubicBezTo>
                <a:close/>
                <a:moveTo>
                  <a:pt x="1987" y="15087"/>
                </a:moveTo>
                <a:cubicBezTo>
                  <a:pt x="2028" y="15089"/>
                  <a:pt x="2070" y="15099"/>
                  <a:pt x="2109" y="15120"/>
                </a:cubicBezTo>
                <a:cubicBezTo>
                  <a:pt x="2266" y="15196"/>
                  <a:pt x="2332" y="15402"/>
                  <a:pt x="2261" y="15573"/>
                </a:cubicBezTo>
                <a:cubicBezTo>
                  <a:pt x="2207" y="15696"/>
                  <a:pt x="2093" y="15771"/>
                  <a:pt x="1974" y="15771"/>
                </a:cubicBezTo>
                <a:cubicBezTo>
                  <a:pt x="1931" y="15771"/>
                  <a:pt x="1882" y="15759"/>
                  <a:pt x="1839" y="15741"/>
                </a:cubicBezTo>
                <a:cubicBezTo>
                  <a:pt x="1676" y="15659"/>
                  <a:pt x="1611" y="15455"/>
                  <a:pt x="1687" y="15285"/>
                </a:cubicBezTo>
                <a:cubicBezTo>
                  <a:pt x="1743" y="15153"/>
                  <a:pt x="1865" y="15080"/>
                  <a:pt x="1987" y="15087"/>
                </a:cubicBezTo>
                <a:close/>
                <a:moveTo>
                  <a:pt x="8021" y="15325"/>
                </a:moveTo>
                <a:cubicBezTo>
                  <a:pt x="8107" y="15325"/>
                  <a:pt x="8188" y="15361"/>
                  <a:pt x="8247" y="15426"/>
                </a:cubicBezTo>
                <a:cubicBezTo>
                  <a:pt x="8307" y="15491"/>
                  <a:pt x="8338" y="15578"/>
                  <a:pt x="8339" y="15672"/>
                </a:cubicBezTo>
                <a:cubicBezTo>
                  <a:pt x="8339" y="15766"/>
                  <a:pt x="8307" y="15853"/>
                  <a:pt x="8247" y="15918"/>
                </a:cubicBezTo>
                <a:cubicBezTo>
                  <a:pt x="8188" y="15982"/>
                  <a:pt x="8107" y="16018"/>
                  <a:pt x="8021" y="16018"/>
                </a:cubicBezTo>
                <a:cubicBezTo>
                  <a:pt x="7934" y="16018"/>
                  <a:pt x="7852" y="15982"/>
                  <a:pt x="7793" y="15918"/>
                </a:cubicBezTo>
                <a:cubicBezTo>
                  <a:pt x="7733" y="15853"/>
                  <a:pt x="7701" y="15766"/>
                  <a:pt x="7701" y="15672"/>
                </a:cubicBezTo>
                <a:cubicBezTo>
                  <a:pt x="7701" y="15578"/>
                  <a:pt x="7733" y="15491"/>
                  <a:pt x="7793" y="15426"/>
                </a:cubicBezTo>
                <a:cubicBezTo>
                  <a:pt x="7852" y="15361"/>
                  <a:pt x="7934" y="15325"/>
                  <a:pt x="8021" y="15325"/>
                </a:cubicBezTo>
                <a:close/>
                <a:moveTo>
                  <a:pt x="2973" y="15580"/>
                </a:moveTo>
                <a:cubicBezTo>
                  <a:pt x="3014" y="15582"/>
                  <a:pt x="3054" y="15592"/>
                  <a:pt x="3093" y="15613"/>
                </a:cubicBezTo>
                <a:cubicBezTo>
                  <a:pt x="3250" y="15695"/>
                  <a:pt x="3315" y="15901"/>
                  <a:pt x="3245" y="16072"/>
                </a:cubicBezTo>
                <a:cubicBezTo>
                  <a:pt x="3191" y="16195"/>
                  <a:pt x="3076" y="16270"/>
                  <a:pt x="2958" y="16270"/>
                </a:cubicBezTo>
                <a:cubicBezTo>
                  <a:pt x="2914" y="16270"/>
                  <a:pt x="2866" y="16258"/>
                  <a:pt x="2822" y="16235"/>
                </a:cubicBezTo>
                <a:cubicBezTo>
                  <a:pt x="2665" y="16153"/>
                  <a:pt x="2596" y="15948"/>
                  <a:pt x="2672" y="15778"/>
                </a:cubicBezTo>
                <a:cubicBezTo>
                  <a:pt x="2729" y="15650"/>
                  <a:pt x="2850" y="15575"/>
                  <a:pt x="2973" y="15580"/>
                </a:cubicBezTo>
                <a:close/>
                <a:moveTo>
                  <a:pt x="7191" y="15751"/>
                </a:moveTo>
                <a:cubicBezTo>
                  <a:pt x="7315" y="15745"/>
                  <a:pt x="7437" y="15819"/>
                  <a:pt x="7490" y="15947"/>
                </a:cubicBezTo>
                <a:cubicBezTo>
                  <a:pt x="7566" y="16117"/>
                  <a:pt x="7495" y="16323"/>
                  <a:pt x="7338" y="16405"/>
                </a:cubicBezTo>
                <a:cubicBezTo>
                  <a:pt x="7295" y="16429"/>
                  <a:pt x="7246" y="16440"/>
                  <a:pt x="7203" y="16440"/>
                </a:cubicBezTo>
                <a:cubicBezTo>
                  <a:pt x="7084" y="16440"/>
                  <a:pt x="6971" y="16364"/>
                  <a:pt x="6917" y="16240"/>
                </a:cubicBezTo>
                <a:cubicBezTo>
                  <a:pt x="6841" y="16064"/>
                  <a:pt x="6911" y="15860"/>
                  <a:pt x="7068" y="15784"/>
                </a:cubicBezTo>
                <a:cubicBezTo>
                  <a:pt x="7107" y="15763"/>
                  <a:pt x="7150" y="15752"/>
                  <a:pt x="7191" y="15751"/>
                </a:cubicBezTo>
                <a:close/>
                <a:moveTo>
                  <a:pt x="3956" y="16079"/>
                </a:moveTo>
                <a:cubicBezTo>
                  <a:pt x="3997" y="16081"/>
                  <a:pt x="4039" y="16091"/>
                  <a:pt x="4078" y="16112"/>
                </a:cubicBezTo>
                <a:cubicBezTo>
                  <a:pt x="4235" y="16194"/>
                  <a:pt x="4299" y="16400"/>
                  <a:pt x="4228" y="16571"/>
                </a:cubicBezTo>
                <a:cubicBezTo>
                  <a:pt x="4174" y="16694"/>
                  <a:pt x="4062" y="16769"/>
                  <a:pt x="3943" y="16769"/>
                </a:cubicBezTo>
                <a:cubicBezTo>
                  <a:pt x="3900" y="16769"/>
                  <a:pt x="3851" y="16757"/>
                  <a:pt x="3808" y="16734"/>
                </a:cubicBezTo>
                <a:cubicBezTo>
                  <a:pt x="3645" y="16652"/>
                  <a:pt x="3580" y="16447"/>
                  <a:pt x="3655" y="16277"/>
                </a:cubicBezTo>
                <a:cubicBezTo>
                  <a:pt x="3712" y="16149"/>
                  <a:pt x="3833" y="16074"/>
                  <a:pt x="3956" y="16079"/>
                </a:cubicBezTo>
                <a:close/>
                <a:moveTo>
                  <a:pt x="6368" y="16167"/>
                </a:moveTo>
                <a:cubicBezTo>
                  <a:pt x="6492" y="16162"/>
                  <a:pt x="6616" y="16237"/>
                  <a:pt x="6669" y="16365"/>
                </a:cubicBezTo>
                <a:cubicBezTo>
                  <a:pt x="6744" y="16535"/>
                  <a:pt x="6674" y="16740"/>
                  <a:pt x="6517" y="16822"/>
                </a:cubicBezTo>
                <a:cubicBezTo>
                  <a:pt x="6473" y="16845"/>
                  <a:pt x="6425" y="16857"/>
                  <a:pt x="6381" y="16857"/>
                </a:cubicBezTo>
                <a:cubicBezTo>
                  <a:pt x="6262" y="16857"/>
                  <a:pt x="6148" y="16782"/>
                  <a:pt x="6094" y="16659"/>
                </a:cubicBezTo>
                <a:cubicBezTo>
                  <a:pt x="6018" y="16488"/>
                  <a:pt x="6089" y="16276"/>
                  <a:pt x="6246" y="16200"/>
                </a:cubicBezTo>
                <a:cubicBezTo>
                  <a:pt x="6285" y="16179"/>
                  <a:pt x="6327" y="16169"/>
                  <a:pt x="6368" y="16167"/>
                </a:cubicBezTo>
                <a:close/>
              </a:path>
            </a:pathLst>
          </a:custGeom>
          <a:solidFill>
            <a:srgbClr val="808785"/>
          </a:solidFill>
          <a:ln w="12700">
            <a:miter lim="400000"/>
          </a:ln>
        </p:spPr>
        <p:txBody>
          <a:bodyPr lIns="50800" tIns="50800" rIns="50800" bIns="50800" anchor="ctr"/>
          <a:lstStyle/>
          <a:p>
            <a:pPr>
              <a:defRPr>
                <a:solidFill>
                  <a:srgbClr val="FFFFFF"/>
                </a:solidFill>
              </a:defRPr>
            </a:pPr>
            <a:endParaRPr/>
          </a:p>
        </p:txBody>
      </p:sp>
      <p:sp>
        <p:nvSpPr>
          <p:cNvPr id="324" name="Location Pin"/>
          <p:cNvSpPr/>
          <p:nvPr/>
        </p:nvSpPr>
        <p:spPr>
          <a:xfrm>
            <a:off x="19202400" y="3818718"/>
            <a:ext cx="889001" cy="14327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25" name="Circle"/>
          <p:cNvSpPr/>
          <p:nvPr/>
        </p:nvSpPr>
        <p:spPr>
          <a:xfrm>
            <a:off x="18859500" y="8890000"/>
            <a:ext cx="1397000" cy="1397000"/>
          </a:xfrm>
          <a:prstGeom prst="ellipse">
            <a:avLst/>
          </a:prstGeom>
          <a:ln w="25400">
            <a:solidFill>
              <a:srgbClr val="808785"/>
            </a:solidFill>
            <a:miter lim="400000"/>
          </a:ln>
        </p:spPr>
        <p:txBody>
          <a:bodyPr lIns="50800" tIns="50800" rIns="50800" bIns="50800" anchor="ctr"/>
          <a:lstStyle/>
          <a:p>
            <a:endParaRPr/>
          </a:p>
        </p:txBody>
      </p:sp>
      <p:sp>
        <p:nvSpPr>
          <p:cNvPr id="326" name="Circle"/>
          <p:cNvSpPr/>
          <p:nvPr/>
        </p:nvSpPr>
        <p:spPr>
          <a:xfrm>
            <a:off x="18478500" y="8509000"/>
            <a:ext cx="2159000" cy="2159000"/>
          </a:xfrm>
          <a:prstGeom prst="ellipse">
            <a:avLst/>
          </a:prstGeom>
          <a:ln w="25400">
            <a:solidFill>
              <a:srgbClr val="B4B4B4"/>
            </a:solidFill>
            <a:miter lim="400000"/>
          </a:ln>
        </p:spPr>
        <p:txBody>
          <a:bodyPr lIns="50800" tIns="50800" rIns="50800" bIns="50800" anchor="ctr"/>
          <a:lstStyle/>
          <a:p>
            <a:endParaRPr/>
          </a:p>
        </p:txBody>
      </p:sp>
      <p:sp>
        <p:nvSpPr>
          <p:cNvPr id="327" name="Circle"/>
          <p:cNvSpPr/>
          <p:nvPr/>
        </p:nvSpPr>
        <p:spPr>
          <a:xfrm>
            <a:off x="19138900" y="9169400"/>
            <a:ext cx="838200" cy="838200"/>
          </a:xfrm>
          <a:prstGeom prst="ellipse">
            <a:avLst/>
          </a:prstGeom>
          <a:ln w="25400">
            <a:solidFill>
              <a:srgbClr val="808785"/>
            </a:solidFill>
            <a:miter lim="400000"/>
          </a:ln>
        </p:spPr>
        <p:txBody>
          <a:bodyPr lIns="50800" tIns="50800" rIns="50800" bIns="50800" anchor="ctr"/>
          <a:lstStyle/>
          <a:p>
            <a:endParaRPr/>
          </a:p>
        </p:txBody>
      </p:sp>
      <p:sp>
        <p:nvSpPr>
          <p:cNvPr id="328" name="Circle"/>
          <p:cNvSpPr/>
          <p:nvPr/>
        </p:nvSpPr>
        <p:spPr>
          <a:xfrm>
            <a:off x="17691100" y="7721600"/>
            <a:ext cx="3733800" cy="3733800"/>
          </a:xfrm>
          <a:prstGeom prst="ellipse">
            <a:avLst/>
          </a:prstGeom>
          <a:ln w="12700">
            <a:solidFill>
              <a:srgbClr val="B4B4B4">
                <a:alpha val="79000"/>
              </a:srgbClr>
            </a:solidFill>
            <a:miter lim="400000"/>
          </a:ln>
        </p:spPr>
        <p:txBody>
          <a:bodyPr lIns="50800" tIns="50800" rIns="50800" bIns="50800" anchor="ctr"/>
          <a:lstStyle/>
          <a:p>
            <a:endParaRPr/>
          </a:p>
        </p:txBody>
      </p:sp>
      <p:sp>
        <p:nvSpPr>
          <p:cNvPr id="329" name="Mail"/>
          <p:cNvSpPr/>
          <p:nvPr/>
        </p:nvSpPr>
        <p:spPr>
          <a:xfrm>
            <a:off x="19955254" y="8345830"/>
            <a:ext cx="1282701" cy="810870"/>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30" name="Circle"/>
          <p:cNvSpPr/>
          <p:nvPr/>
        </p:nvSpPr>
        <p:spPr>
          <a:xfrm>
            <a:off x="19265900" y="9296400"/>
            <a:ext cx="584200" cy="584200"/>
          </a:xfrm>
          <a:prstGeom prst="ellipse">
            <a:avLst/>
          </a:prstGeom>
          <a:ln w="25400">
            <a:solidFill>
              <a:srgbClr val="808785"/>
            </a:solidFill>
            <a:miter lim="400000"/>
          </a:ln>
        </p:spPr>
        <p:txBody>
          <a:bodyPr lIns="50800" tIns="50800" rIns="50800" bIns="50800" anchor="ctr"/>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34" name="NEIGHBOR  TABLE  (NBT)"/>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NEIGHBOR  TABLE  (NBT)</a:t>
            </a:r>
          </a:p>
        </p:txBody>
      </p:sp>
      <p:sp>
        <p:nvSpPr>
          <p:cNvPr id="335" name="19/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19/29</a:t>
            </a:r>
          </a:p>
        </p:txBody>
      </p:sp>
      <p:sp>
        <p:nvSpPr>
          <p:cNvPr id="336" name="Each vehicle builds a Neighbor Table (NBT) to monitor its neighbors…"/>
          <p:cNvSpPr txBox="1"/>
          <p:nvPr/>
        </p:nvSpPr>
        <p:spPr>
          <a:xfrm>
            <a:off x="2406612" y="2876550"/>
            <a:ext cx="17465800" cy="3014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Each vehicle builds a </a:t>
            </a:r>
            <a:r>
              <a:rPr>
                <a:latin typeface="Gill Sans"/>
                <a:ea typeface="Gill Sans"/>
                <a:cs typeface="Gill Sans"/>
                <a:sym typeface="Gill Sans"/>
              </a:rPr>
              <a:t>Neighbor Table (NBT)</a:t>
            </a:r>
            <a:r>
              <a:t> to monitor its neighbors</a:t>
            </a:r>
          </a:p>
          <a:p>
            <a:pPr marL="575468" indent="-575468" algn="l">
              <a:buClr>
                <a:srgbClr val="535353"/>
              </a:buClr>
              <a:buSzPct val="82000"/>
              <a:buChar char="•"/>
            </a:pPr>
            <a:r>
              <a:t>One entry for each neighbor</a:t>
            </a:r>
          </a:p>
          <a:p>
            <a:pPr marL="575468" indent="-575468" algn="l">
              <a:buClr>
                <a:srgbClr val="535353"/>
              </a:buClr>
              <a:buSzPct val="82000"/>
              <a:buChar char="•"/>
            </a:pPr>
            <a:r>
              <a:t>All information needed to build it are included in the beacons</a:t>
            </a:r>
          </a:p>
          <a:p>
            <a:pPr marL="575468" indent="-575468" algn="l">
              <a:buClr>
                <a:srgbClr val="535353"/>
              </a:buClr>
              <a:buSzPct val="82000"/>
              <a:buChar char="•"/>
            </a:pPr>
            <a:r>
              <a:t>The corresponding entry is updated at every beacon reception </a:t>
            </a:r>
          </a:p>
        </p:txBody>
      </p:sp>
      <p:graphicFrame>
        <p:nvGraphicFramePr>
          <p:cNvPr id="337" name="Table"/>
          <p:cNvGraphicFramePr/>
          <p:nvPr/>
        </p:nvGraphicFramePr>
        <p:xfrm>
          <a:off x="3448318" y="6469867"/>
          <a:ext cx="16961892" cy="5816048"/>
        </p:xfrm>
        <a:graphic>
          <a:graphicData uri="http://schemas.openxmlformats.org/drawingml/2006/table">
            <a:tbl>
              <a:tblPr>
                <a:tableStyleId>{4C3C2611-4C71-4FC5-86AE-919BDF0F9419}</a:tableStyleId>
              </a:tblPr>
              <a:tblGrid>
                <a:gridCol w="5185833">
                  <a:extLst>
                    <a:ext uri="{9D8B030D-6E8A-4147-A177-3AD203B41FA5}">
                      <a16:colId xmlns:a16="http://schemas.microsoft.com/office/drawing/2014/main" val="20000"/>
                    </a:ext>
                  </a:extLst>
                </a:gridCol>
                <a:gridCol w="5447763">
                  <a:extLst>
                    <a:ext uri="{9D8B030D-6E8A-4147-A177-3AD203B41FA5}">
                      <a16:colId xmlns:a16="http://schemas.microsoft.com/office/drawing/2014/main" val="20001"/>
                    </a:ext>
                  </a:extLst>
                </a:gridCol>
                <a:gridCol w="6328296">
                  <a:extLst>
                    <a:ext uri="{9D8B030D-6E8A-4147-A177-3AD203B41FA5}">
                      <a16:colId xmlns:a16="http://schemas.microsoft.com/office/drawing/2014/main" val="20002"/>
                    </a:ext>
                  </a:extLst>
                </a:gridCol>
              </a:tblGrid>
              <a:tr h="794808">
                <a:tc gridSpan="3">
                  <a:txBody>
                    <a:bodyPr/>
                    <a:lstStyle/>
                    <a:p>
                      <a:pPr>
                        <a:defRPr sz="1800">
                          <a:solidFill>
                            <a:srgbClr val="000000"/>
                          </a:solidFill>
                        </a:defRPr>
                      </a:pPr>
                      <a:r>
                        <a:rPr sz="5000">
                          <a:solidFill>
                            <a:srgbClr val="FFFFFF"/>
                          </a:solidFill>
                        </a:rPr>
                        <a:t>NBT of node 1640327e9e05efc2
</a:t>
                      </a:r>
                    </a:p>
                  </a:txBody>
                  <a:tcPr marL="50800" marR="50800" marT="50800" marB="50800" anchor="ctr" horzOverflow="overflow">
                    <a:solidFill>
                      <a:srgbClr val="808785"/>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794808">
                <a:tc>
                  <a:txBody>
                    <a:bodyPr/>
                    <a:lstStyle/>
                    <a:p>
                      <a:pPr>
                        <a:defRPr sz="1800">
                          <a:solidFill>
                            <a:srgbClr val="000000"/>
                          </a:solidFill>
                        </a:defRPr>
                      </a:pPr>
                      <a:r>
                        <a:rPr sz="5000">
                          <a:solidFill>
                            <a:srgbClr val="FFFFFF"/>
                          </a:solidFill>
                        </a:rPr>
                        <a:t>ID of neighbor</a:t>
                      </a:r>
                    </a:p>
                  </a:txBody>
                  <a:tcPr marL="50800" marR="50800" marT="50800" marB="50800" anchor="ctr" horzOverflow="overflow">
                    <a:solidFill>
                      <a:srgbClr val="808785"/>
                    </a:solidFill>
                  </a:tcPr>
                </a:tc>
                <a:tc>
                  <a:txBody>
                    <a:bodyPr/>
                    <a:lstStyle/>
                    <a:p>
                      <a:pPr>
                        <a:defRPr sz="1800">
                          <a:solidFill>
                            <a:srgbClr val="000000"/>
                          </a:solidFill>
                        </a:defRPr>
                      </a:pPr>
                      <a:r>
                        <a:rPr sz="5000">
                          <a:solidFill>
                            <a:srgbClr val="FFFFFF"/>
                          </a:solidFill>
                        </a:rPr>
                        <a:t>Location</a:t>
                      </a:r>
                    </a:p>
                  </a:txBody>
                  <a:tcPr marL="50800" marR="50800" marT="50800" marB="50800" anchor="ctr" horzOverflow="overflow">
                    <a:solidFill>
                      <a:srgbClr val="808785"/>
                    </a:solidFill>
                  </a:tcPr>
                </a:tc>
                <a:tc>
                  <a:txBody>
                    <a:bodyPr/>
                    <a:lstStyle/>
                    <a:p>
                      <a:pPr>
                        <a:defRPr sz="1800">
                          <a:solidFill>
                            <a:srgbClr val="000000"/>
                          </a:solidFill>
                        </a:defRPr>
                      </a:pPr>
                      <a:r>
                        <a:rPr sz="5000">
                          <a:solidFill>
                            <a:srgbClr val="FFFFFF"/>
                          </a:solidFill>
                        </a:rPr>
                        <a:t>Beacon reception time</a:t>
                      </a:r>
                    </a:p>
                  </a:txBody>
                  <a:tcPr marL="50800" marR="50800" marT="50800" marB="50800" anchor="ctr" horzOverflow="overflow">
                    <a:solidFill>
                      <a:srgbClr val="808785"/>
                    </a:solidFill>
                  </a:tcPr>
                </a:tc>
                <a:extLst>
                  <a:ext uri="{0D108BD9-81ED-4DB2-BD59-A6C34878D82A}">
                    <a16:rowId xmlns:a16="http://schemas.microsoft.com/office/drawing/2014/main" val="10001"/>
                  </a:ext>
                </a:extLst>
              </a:tr>
              <a:tr h="1663424">
                <a:tc>
                  <a:txBody>
                    <a:bodyPr/>
                    <a:lstStyle/>
                    <a:p>
                      <a:pPr>
                        <a:defRPr sz="1800">
                          <a:solidFill>
                            <a:srgbClr val="000000"/>
                          </a:solidFill>
                        </a:defRPr>
                      </a:pPr>
                      <a:r>
                        <a:rPr sz="4300">
                          <a:solidFill>
                            <a:srgbClr val="5A5F5E"/>
                          </a:solidFill>
                        </a:rPr>
                        <a:t>38243a54e71b4301</a:t>
                      </a:r>
                    </a:p>
                  </a:txBody>
                  <a:tcPr marL="50800" marR="50800" marT="50800" marB="50800" anchor="ctr" horzOverflow="overflow"/>
                </a:tc>
                <a:tc>
                  <a:txBody>
                    <a:bodyPr/>
                    <a:lstStyle/>
                    <a:p>
                      <a:pPr>
                        <a:defRPr sz="1800">
                          <a:solidFill>
                            <a:srgbClr val="000000"/>
                          </a:solidFill>
                        </a:defRPr>
                      </a:pPr>
                      <a:r>
                        <a:rPr sz="5000">
                          <a:solidFill>
                            <a:srgbClr val="5A5F5E"/>
                          </a:solidFill>
                        </a:rPr>
                        <a:t>(x, y, z)</a:t>
                      </a:r>
                    </a:p>
                  </a:txBody>
                  <a:tcPr marL="50800" marR="50800" marT="50800" marB="50800" anchor="ctr" horzOverflow="overflow"/>
                </a:tc>
                <a:tc>
                  <a:txBody>
                    <a:bodyPr/>
                    <a:lstStyle/>
                    <a:p>
                      <a:pPr>
                        <a:defRPr sz="1800">
                          <a:solidFill>
                            <a:srgbClr val="000000"/>
                          </a:solidFill>
                        </a:defRPr>
                      </a:pPr>
                      <a:r>
                        <a:rPr sz="5000">
                          <a:solidFill>
                            <a:srgbClr val="5A5F5E"/>
                          </a:solidFill>
                        </a:rPr>
                        <a:t>13:22:35</a:t>
                      </a:r>
                    </a:p>
                  </a:txBody>
                  <a:tcPr marL="50800" marR="50800" marT="50800" marB="50800" anchor="ctr" horzOverflow="overflow"/>
                </a:tc>
                <a:extLst>
                  <a:ext uri="{0D108BD9-81ED-4DB2-BD59-A6C34878D82A}">
                    <a16:rowId xmlns:a16="http://schemas.microsoft.com/office/drawing/2014/main" val="10002"/>
                  </a:ext>
                </a:extLst>
              </a:tr>
              <a:tr h="1663424">
                <a:tc>
                  <a:txBody>
                    <a:bodyPr/>
                    <a:lstStyle/>
                    <a:p>
                      <a:pPr>
                        <a:defRPr sz="1800">
                          <a:solidFill>
                            <a:srgbClr val="000000"/>
                          </a:solidFill>
                        </a:defRPr>
                      </a:pPr>
                      <a:r>
                        <a:rPr sz="4300">
                          <a:solidFill>
                            <a:srgbClr val="5A5F5E"/>
                          </a:solidFill>
                        </a:rPr>
                        <a:t>682284f29091750a
</a:t>
                      </a:r>
                    </a:p>
                  </a:txBody>
                  <a:tcPr marL="50800" marR="50800" marT="50800" marB="50800" anchor="ctr" horzOverflow="overflow"/>
                </a:tc>
                <a:tc>
                  <a:txBody>
                    <a:bodyPr/>
                    <a:lstStyle/>
                    <a:p>
                      <a:pPr>
                        <a:defRPr sz="1800">
                          <a:solidFill>
                            <a:srgbClr val="000000"/>
                          </a:solidFill>
                        </a:defRPr>
                      </a:pPr>
                      <a:r>
                        <a:rPr sz="5000">
                          <a:solidFill>
                            <a:srgbClr val="5A5F5E"/>
                          </a:solidFill>
                        </a:rPr>
                        <a:t>(x', y', z')</a:t>
                      </a:r>
                    </a:p>
                  </a:txBody>
                  <a:tcPr marL="50800" marR="50800" marT="50800" marB="50800" anchor="ctr" horzOverflow="overflow"/>
                </a:tc>
                <a:tc>
                  <a:txBody>
                    <a:bodyPr/>
                    <a:lstStyle/>
                    <a:p>
                      <a:pPr>
                        <a:defRPr sz="1800">
                          <a:solidFill>
                            <a:srgbClr val="000000"/>
                          </a:solidFill>
                        </a:defRPr>
                      </a:pPr>
                      <a:r>
                        <a:rPr sz="5000">
                          <a:solidFill>
                            <a:srgbClr val="5A5F5E"/>
                          </a:solidFill>
                        </a:rPr>
                        <a:t>13:22:36</a:t>
                      </a:r>
                    </a:p>
                  </a:txBody>
                  <a:tcPr marL="50800" marR="50800" marT="50800" marB="5080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30" name="BLR"/>
          <p:cNvSpPr txBox="1">
            <a:spLocks noGrp="1"/>
          </p:cNvSpPr>
          <p:nvPr>
            <p:ph type="ctrTitle"/>
          </p:nvPr>
        </p:nvSpPr>
        <p:spPr>
          <a:xfrm>
            <a:off x="666750" y="2667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BLR</a:t>
            </a:r>
          </a:p>
        </p:txBody>
      </p:sp>
      <p:sp>
        <p:nvSpPr>
          <p:cNvPr id="131" name="2/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2/29</a:t>
            </a:r>
          </a:p>
        </p:txBody>
      </p:sp>
      <p:sp>
        <p:nvSpPr>
          <p:cNvPr id="132" name="BLR: Beacon-Less Routing protocol…"/>
          <p:cNvSpPr txBox="1"/>
          <p:nvPr/>
        </p:nvSpPr>
        <p:spPr>
          <a:xfrm>
            <a:off x="1412434" y="2869247"/>
            <a:ext cx="17487901" cy="5983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r>
              <a:t>BLR: </a:t>
            </a:r>
            <a:r>
              <a:rPr>
                <a:latin typeface="Gill Sans SemiBold"/>
                <a:ea typeface="Gill Sans SemiBold"/>
                <a:cs typeface="Gill Sans SemiBold"/>
                <a:sym typeface="Gill Sans SemiBold"/>
              </a:rPr>
              <a:t>B</a:t>
            </a:r>
            <a:r>
              <a:t>eacon-</a:t>
            </a:r>
            <a:r>
              <a:rPr>
                <a:latin typeface="Gill Sans SemiBold"/>
                <a:ea typeface="Gill Sans SemiBold"/>
                <a:cs typeface="Gill Sans SemiBold"/>
                <a:sym typeface="Gill Sans SemiBold"/>
              </a:rPr>
              <a:t>L</a:t>
            </a:r>
            <a:r>
              <a:t>ess </a:t>
            </a:r>
            <a:r>
              <a:rPr>
                <a:latin typeface="Gill Sans SemiBold"/>
                <a:ea typeface="Gill Sans SemiBold"/>
                <a:cs typeface="Gill Sans SemiBold"/>
                <a:sym typeface="Gill Sans SemiBold"/>
              </a:rPr>
              <a:t>R</a:t>
            </a:r>
            <a:r>
              <a:t>outing protocol</a:t>
            </a:r>
          </a:p>
          <a:p>
            <a:pPr marL="1312068" lvl="1" indent="-575468" algn="l">
              <a:buClr>
                <a:srgbClr val="535353"/>
              </a:buClr>
              <a:buSzPct val="82000"/>
              <a:buChar char="•"/>
            </a:pPr>
            <a:endParaRPr/>
          </a:p>
          <a:p>
            <a:pPr marL="2048668" lvl="2" indent="-575468" algn="l">
              <a:buClr>
                <a:srgbClr val="535353"/>
              </a:buClr>
              <a:buSzPct val="82000"/>
              <a:buChar char="•"/>
            </a:pPr>
            <a:r>
              <a:rPr>
                <a:latin typeface="Gill Sans"/>
                <a:ea typeface="Gill Sans"/>
                <a:cs typeface="Gill Sans"/>
                <a:sym typeface="Gill Sans"/>
              </a:rPr>
              <a:t>No beacons</a:t>
            </a:r>
            <a:r>
              <a:t> (in the sense of messages sent periodically)</a:t>
            </a:r>
          </a:p>
          <a:p>
            <a:pPr marL="2048668" lvl="2" indent="-575468" algn="l">
              <a:buClr>
                <a:srgbClr val="535353"/>
              </a:buClr>
              <a:buSzPct val="82000"/>
              <a:buChar char="•"/>
            </a:pPr>
            <a:r>
              <a:t>e.g. Hello Messages in Fast Broadcast</a:t>
            </a:r>
          </a:p>
          <a:p>
            <a:pPr lvl="2" algn="l"/>
            <a:endParaRPr/>
          </a:p>
          <a:p>
            <a:pPr marL="2048668" lvl="2" indent="-575468" algn="l">
              <a:buClr>
                <a:srgbClr val="535353"/>
              </a:buClr>
              <a:buSzPct val="82000"/>
              <a:buChar char="•"/>
            </a:pPr>
            <a:r>
              <a:t>Main idea: each node selects the next node in a </a:t>
            </a:r>
            <a:r>
              <a:rPr>
                <a:latin typeface="Gill Sans"/>
                <a:ea typeface="Gill Sans"/>
                <a:cs typeface="Gill Sans"/>
                <a:sym typeface="Gill Sans"/>
              </a:rPr>
              <a:t>distributed</a:t>
            </a:r>
            <a:r>
              <a:t> manner, based on dynamic forwarding delay </a:t>
            </a:r>
          </a:p>
          <a:p>
            <a:pPr marL="2048668" lvl="2" indent="-575468" algn="l">
              <a:buClr>
                <a:srgbClr val="535353"/>
              </a:buClr>
              <a:buSzPct val="82000"/>
              <a:buChar char="•"/>
            </a:pPr>
            <a:r>
              <a:rPr>
                <a:latin typeface="Gill Sans"/>
                <a:ea typeface="Gill Sans"/>
                <a:cs typeface="Gill Sans"/>
                <a:sym typeface="Gill Sans"/>
              </a:rPr>
              <a:t>No information</a:t>
            </a:r>
            <a:r>
              <a:t> needed about nodes' neighbors  </a:t>
            </a:r>
          </a:p>
        </p:txBody>
      </p:sp>
      <p:pic>
        <p:nvPicPr>
          <p:cNvPr id="138" name="beacon.png" descr="beacon.png"/>
          <p:cNvPicPr>
            <a:picLocks noChangeAspect="1"/>
          </p:cNvPicPr>
          <p:nvPr/>
        </p:nvPicPr>
        <p:blipFill>
          <a:blip r:embed="rId4">
            <a:alphaModFix amt="10000"/>
            <a:extLst/>
          </a:blip>
          <a:stretch>
            <a:fillRect/>
          </a:stretch>
        </p:blipFill>
        <p:spPr>
          <a:xfrm>
            <a:off x="14141450" y="4686300"/>
            <a:ext cx="8496300" cy="8496300"/>
          </a:xfrm>
          <a:prstGeom prst="rect">
            <a:avLst/>
          </a:prstGeom>
          <a:ln w="12700">
            <a:miter lim="400000"/>
          </a:ln>
        </p:spPr>
      </p:pic>
      <p:sp>
        <p:nvSpPr>
          <p:cNvPr id="139" name="Line"/>
          <p:cNvSpPr/>
          <p:nvPr/>
        </p:nvSpPr>
        <p:spPr>
          <a:xfrm flipV="1">
            <a:off x="14242726" y="4876477"/>
            <a:ext cx="7823847" cy="7823846"/>
          </a:xfrm>
          <a:prstGeom prst="line">
            <a:avLst/>
          </a:prstGeom>
          <a:ln w="647700">
            <a:solidFill>
              <a:schemeClr val="accent5">
                <a:alpha val="15000"/>
              </a:schemeClr>
            </a:solidFill>
            <a:miter lim="400000"/>
          </a:ln>
        </p:spPr>
        <p:txBody>
          <a:bodyPr lIns="50800" tIns="50800" rIns="50800" bIns="50800" anchor="ctr"/>
          <a:lstStyle/>
          <a:p>
            <a:endParaRPr/>
          </a:p>
        </p:txBody>
      </p:sp>
      <p:sp>
        <p:nvSpPr>
          <p:cNvPr id="140" name="Line"/>
          <p:cNvSpPr/>
          <p:nvPr/>
        </p:nvSpPr>
        <p:spPr>
          <a:xfrm flipH="1" flipV="1">
            <a:off x="14242726" y="4876477"/>
            <a:ext cx="7823847" cy="7823846"/>
          </a:xfrm>
          <a:prstGeom prst="line">
            <a:avLst/>
          </a:prstGeom>
          <a:ln w="647700">
            <a:solidFill>
              <a:schemeClr val="accent5">
                <a:alpha val="15000"/>
              </a:schemeClr>
            </a:solidFill>
            <a:miter lim="400000"/>
          </a:ln>
        </p:spPr>
        <p:txBody>
          <a:bodyPr lIns="50800" tIns="50800" rIns="50800" bIns="50800" anchor="ct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41" name="PRIORITY  ACQUISITION  1/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PRIORITY  ACQUISITION  1/2</a:t>
            </a:r>
          </a:p>
        </p:txBody>
      </p:sp>
      <p:sp>
        <p:nvSpPr>
          <p:cNvPr id="342" name="20/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20/29</a:t>
            </a:r>
          </a:p>
        </p:txBody>
      </p:sp>
      <p:sp>
        <p:nvSpPr>
          <p:cNvPr id="343" name="Compact Car"/>
          <p:cNvSpPr/>
          <p:nvPr/>
        </p:nvSpPr>
        <p:spPr>
          <a:xfrm flipH="1">
            <a:off x="22478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44" name="Compact Car"/>
          <p:cNvSpPr/>
          <p:nvPr/>
        </p:nvSpPr>
        <p:spPr>
          <a:xfrm flipH="1">
            <a:off x="55625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45" name="Compact Car"/>
          <p:cNvSpPr/>
          <p:nvPr/>
        </p:nvSpPr>
        <p:spPr>
          <a:xfrm flipH="1">
            <a:off x="122808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46" name="Compact Car"/>
          <p:cNvSpPr/>
          <p:nvPr/>
        </p:nvSpPr>
        <p:spPr>
          <a:xfrm flipH="1">
            <a:off x="214883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47" name="Compact Car"/>
          <p:cNvSpPr/>
          <p:nvPr/>
        </p:nvSpPr>
        <p:spPr>
          <a:xfrm flipH="1">
            <a:off x="158749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48" name="fwd"/>
          <p:cNvSpPr txBox="1"/>
          <p:nvPr/>
        </p:nvSpPr>
        <p:spPr>
          <a:xfrm>
            <a:off x="2884654" y="59372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349" name="f1"/>
          <p:cNvSpPr txBox="1"/>
          <p:nvPr/>
        </p:nvSpPr>
        <p:spPr>
          <a:xfrm>
            <a:off x="6593848" y="5937250"/>
            <a:ext cx="60450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f1</a:t>
            </a:r>
          </a:p>
        </p:txBody>
      </p:sp>
      <p:sp>
        <p:nvSpPr>
          <p:cNvPr id="350" name="f2"/>
          <p:cNvSpPr txBox="1"/>
          <p:nvPr/>
        </p:nvSpPr>
        <p:spPr>
          <a:xfrm>
            <a:off x="132743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f2</a:t>
            </a:r>
          </a:p>
        </p:txBody>
      </p:sp>
      <p:sp>
        <p:nvSpPr>
          <p:cNvPr id="351" name="f3"/>
          <p:cNvSpPr txBox="1"/>
          <p:nvPr/>
        </p:nvSpPr>
        <p:spPr>
          <a:xfrm>
            <a:off x="160048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f3</a:t>
            </a:r>
          </a:p>
        </p:txBody>
      </p:sp>
      <p:sp>
        <p:nvSpPr>
          <p:cNvPr id="352" name="Transmission range of fwd"/>
          <p:cNvSpPr txBox="1"/>
          <p:nvPr/>
        </p:nvSpPr>
        <p:spPr>
          <a:xfrm>
            <a:off x="14250305" y="33083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
        <p:nvSpPr>
          <p:cNvPr id="353" name="f4"/>
          <p:cNvSpPr txBox="1"/>
          <p:nvPr/>
        </p:nvSpPr>
        <p:spPr>
          <a:xfrm>
            <a:off x="224564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f4</a:t>
            </a:r>
          </a:p>
        </p:txBody>
      </p:sp>
      <p:sp>
        <p:nvSpPr>
          <p:cNvPr id="354" name="fwd sends an Alert Message…"/>
          <p:cNvSpPr txBox="1"/>
          <p:nvPr/>
        </p:nvSpPr>
        <p:spPr>
          <a:xfrm>
            <a:off x="3199716" y="9207500"/>
            <a:ext cx="17142099" cy="3738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fwd sends an Alert Message</a:t>
            </a:r>
          </a:p>
          <a:p>
            <a:pPr marL="575468" indent="-575468" algn="l">
              <a:buClr>
                <a:srgbClr val="535353"/>
              </a:buClr>
              <a:buSzPct val="82000"/>
              <a:buChar char="•"/>
            </a:pPr>
            <a:r>
              <a:t>The NBT of fwd is </a:t>
            </a:r>
            <a:r>
              <a:rPr>
                <a:latin typeface="Gill Sans"/>
                <a:ea typeface="Gill Sans"/>
                <a:cs typeface="Gill Sans"/>
                <a:sym typeface="Gill Sans"/>
              </a:rPr>
              <a:t>piggybacked on the Alert Message</a:t>
            </a:r>
          </a:p>
          <a:p>
            <a:pPr marL="575468" indent="-575468" algn="l">
              <a:buClr>
                <a:srgbClr val="535353"/>
              </a:buClr>
              <a:buSzPct val="82000"/>
              <a:buChar char="•"/>
            </a:pPr>
            <a:r>
              <a:t>Both the AM and the NBT are broadcast to all following vehicles </a:t>
            </a:r>
          </a:p>
          <a:p>
            <a:pPr algn="l"/>
            <a:endParaRPr/>
          </a:p>
          <a:p>
            <a:pPr algn="l"/>
            <a:r>
              <a:t>In this example, fwd's NBT will contain entries for f1, f2 and f3</a:t>
            </a:r>
          </a:p>
        </p:txBody>
      </p:sp>
      <p:grpSp>
        <p:nvGrpSpPr>
          <p:cNvPr id="357" name="Group"/>
          <p:cNvGrpSpPr/>
          <p:nvPr/>
        </p:nvGrpSpPr>
        <p:grpSpPr>
          <a:xfrm>
            <a:off x="3800088" y="7816850"/>
            <a:ext cx="2368649" cy="596901"/>
            <a:chOff x="0" y="0"/>
            <a:chExt cx="2368648" cy="596900"/>
          </a:xfrm>
        </p:grpSpPr>
        <p:sp>
          <p:nvSpPr>
            <p:cNvPr id="355" name="Mail"/>
            <p:cNvSpPr/>
            <p:nvPr/>
          </p:nvSpPr>
          <p:spPr>
            <a:xfrm>
              <a:off x="-1" y="59750"/>
              <a:ext cx="770911" cy="48733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356" name="+ NBT"/>
            <p:cNvSpPr txBox="1"/>
            <p:nvPr/>
          </p:nvSpPr>
          <p:spPr>
            <a:xfrm>
              <a:off x="1003975" y="0"/>
              <a:ext cx="1364674" cy="596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 NBT</a:t>
              </a:r>
            </a:p>
          </p:txBody>
        </p:sp>
      </p:grpSp>
      <p:cxnSp>
        <p:nvCxnSpPr>
          <p:cNvPr id="358" name="Connection Line"/>
          <p:cNvCxnSpPr>
            <a:stCxn id="343" idx="0"/>
            <a:endCxn id="344" idx="0"/>
          </p:cNvCxnSpPr>
          <p:nvPr/>
        </p:nvCxnSpPr>
        <p:spPr>
          <a:xfrm>
            <a:off x="3397495" y="5673126"/>
            <a:ext cx="3314701" cy="1"/>
          </a:xfrm>
          <a:prstGeom prst="straightConnector1">
            <a:avLst/>
          </a:prstGeom>
          <a:ln w="38100">
            <a:solidFill>
              <a:srgbClr val="5A5F5E"/>
            </a:solidFill>
            <a:prstDash val="sysDot"/>
            <a:miter lim="400000"/>
            <a:tailEnd type="triangle"/>
          </a:ln>
        </p:spPr>
      </p:cxnSp>
      <p:sp>
        <p:nvSpPr>
          <p:cNvPr id="370" name="Connection Line"/>
          <p:cNvSpPr/>
          <p:nvPr/>
        </p:nvSpPr>
        <p:spPr>
          <a:xfrm>
            <a:off x="3694518" y="5977466"/>
            <a:ext cx="8446682" cy="1311060"/>
          </a:xfrm>
          <a:custGeom>
            <a:avLst/>
            <a:gdLst/>
            <a:ahLst/>
            <a:cxnLst>
              <a:cxn ang="0">
                <a:pos x="wd2" y="hd2"/>
              </a:cxn>
              <a:cxn ang="5400000">
                <a:pos x="wd2" y="hd2"/>
              </a:cxn>
              <a:cxn ang="10800000">
                <a:pos x="wd2" y="hd2"/>
              </a:cxn>
              <a:cxn ang="16200000">
                <a:pos x="wd2" y="hd2"/>
              </a:cxn>
            </a:cxnLst>
            <a:rect l="0" t="0" r="r" b="b"/>
            <a:pathLst>
              <a:path w="21600" h="16201" extrusionOk="0">
                <a:moveTo>
                  <a:pt x="0" y="421"/>
                </a:moveTo>
                <a:cubicBezTo>
                  <a:pt x="4268" y="21600"/>
                  <a:pt x="11468" y="21460"/>
                  <a:pt x="21600" y="0"/>
                </a:cubicBezTo>
              </a:path>
            </a:pathLst>
          </a:custGeom>
          <a:ln w="38100">
            <a:solidFill>
              <a:srgbClr val="5A5F5E"/>
            </a:solidFill>
            <a:prstDash val="sysDot"/>
            <a:miter lim="400000"/>
            <a:tailEnd type="triangle"/>
          </a:ln>
        </p:spPr>
        <p:txBody>
          <a:bodyPr/>
          <a:lstStyle/>
          <a:p>
            <a:endParaRPr/>
          </a:p>
        </p:txBody>
      </p:sp>
      <p:cxnSp>
        <p:nvCxnSpPr>
          <p:cNvPr id="360" name="Connection Line"/>
          <p:cNvCxnSpPr>
            <a:stCxn id="343" idx="0"/>
            <a:endCxn id="347" idx="0"/>
          </p:cNvCxnSpPr>
          <p:nvPr/>
        </p:nvCxnSpPr>
        <p:spPr>
          <a:xfrm>
            <a:off x="3397495" y="5673126"/>
            <a:ext cx="13627101" cy="1"/>
          </a:xfrm>
          <a:prstGeom prst="straightConnector1">
            <a:avLst/>
          </a:prstGeom>
          <a:ln w="38100">
            <a:solidFill>
              <a:srgbClr val="5A5F5E"/>
            </a:solidFill>
            <a:prstDash val="sysDot"/>
            <a:miter lim="400000"/>
            <a:tailEnd type="triangle"/>
          </a:ln>
        </p:spPr>
      </p:cxnSp>
      <p:grpSp>
        <p:nvGrpSpPr>
          <p:cNvPr id="363" name="Group"/>
          <p:cNvGrpSpPr/>
          <p:nvPr/>
        </p:nvGrpSpPr>
        <p:grpSpPr>
          <a:xfrm>
            <a:off x="7327899" y="7759700"/>
            <a:ext cx="2368650" cy="596901"/>
            <a:chOff x="0" y="0"/>
            <a:chExt cx="2368648" cy="596900"/>
          </a:xfrm>
        </p:grpSpPr>
        <p:sp>
          <p:nvSpPr>
            <p:cNvPr id="361" name="Mail"/>
            <p:cNvSpPr/>
            <p:nvPr/>
          </p:nvSpPr>
          <p:spPr>
            <a:xfrm>
              <a:off x="-1" y="59750"/>
              <a:ext cx="770911" cy="48733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362" name="+ NBT"/>
            <p:cNvSpPr txBox="1"/>
            <p:nvPr/>
          </p:nvSpPr>
          <p:spPr>
            <a:xfrm>
              <a:off x="1003975" y="0"/>
              <a:ext cx="1364674" cy="596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 NBT</a:t>
              </a:r>
            </a:p>
          </p:txBody>
        </p:sp>
      </p:grpSp>
      <p:grpSp>
        <p:nvGrpSpPr>
          <p:cNvPr id="366" name="Group"/>
          <p:cNvGrpSpPr/>
          <p:nvPr/>
        </p:nvGrpSpPr>
        <p:grpSpPr>
          <a:xfrm>
            <a:off x="8508999" y="3073400"/>
            <a:ext cx="2368650" cy="596901"/>
            <a:chOff x="0" y="0"/>
            <a:chExt cx="2368648" cy="596900"/>
          </a:xfrm>
        </p:grpSpPr>
        <p:sp>
          <p:nvSpPr>
            <p:cNvPr id="364" name="Mail"/>
            <p:cNvSpPr/>
            <p:nvPr/>
          </p:nvSpPr>
          <p:spPr>
            <a:xfrm>
              <a:off x="-1" y="59750"/>
              <a:ext cx="770911" cy="48733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365" name="+ NBT"/>
            <p:cNvSpPr txBox="1"/>
            <p:nvPr/>
          </p:nvSpPr>
          <p:spPr>
            <a:xfrm>
              <a:off x="1003975" y="0"/>
              <a:ext cx="1364674" cy="596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 NBT</a:t>
              </a:r>
            </a:p>
          </p:txBody>
        </p:sp>
      </p:grpSp>
      <p:sp>
        <p:nvSpPr>
          <p:cNvPr id="367" name="Warning Sign"/>
          <p:cNvSpPr/>
          <p:nvPr/>
        </p:nvSpPr>
        <p:spPr>
          <a:xfrm>
            <a:off x="1041400" y="5016377"/>
            <a:ext cx="1143154" cy="1142970"/>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3"/>
          </a:solidFill>
          <a:ln w="12700">
            <a:miter lim="400000"/>
          </a:ln>
        </p:spPr>
        <p:txBody>
          <a:bodyPr lIns="50800" tIns="50800" rIns="50800" bIns="50800" anchor="ctr"/>
          <a:lstStyle/>
          <a:p>
            <a:pPr>
              <a:defRPr>
                <a:solidFill>
                  <a:srgbClr val="FFFFFF"/>
                </a:solidFill>
              </a:defRPr>
            </a:pPr>
            <a:endParaRPr/>
          </a:p>
        </p:txBody>
      </p:sp>
      <p:sp>
        <p:nvSpPr>
          <p:cNvPr id="368" name="Oval"/>
          <p:cNvSpPr/>
          <p:nvPr/>
        </p:nvSpPr>
        <p:spPr>
          <a:xfrm>
            <a:off x="177800" y="3898900"/>
            <a:ext cx="20638911" cy="36068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369" name="Mail"/>
          <p:cNvSpPr/>
          <p:nvPr/>
        </p:nvSpPr>
        <p:spPr>
          <a:xfrm>
            <a:off x="10312400" y="9432350"/>
            <a:ext cx="770910" cy="48733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chemeClr val="accent3"/>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74" name="PRIORITY  ACQUISITION  2/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PRIORITY  ACQUISITION  2/2</a:t>
            </a:r>
          </a:p>
        </p:txBody>
      </p:sp>
      <p:sp>
        <p:nvSpPr>
          <p:cNvPr id="375" name="21/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21/29</a:t>
            </a:r>
          </a:p>
        </p:txBody>
      </p:sp>
      <p:sp>
        <p:nvSpPr>
          <p:cNvPr id="376" name="Compact Car"/>
          <p:cNvSpPr/>
          <p:nvPr/>
        </p:nvSpPr>
        <p:spPr>
          <a:xfrm flipH="1">
            <a:off x="22224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77" name="Compact Car"/>
          <p:cNvSpPr/>
          <p:nvPr/>
        </p:nvSpPr>
        <p:spPr>
          <a:xfrm flipH="1">
            <a:off x="55371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78" name="Compact Car"/>
          <p:cNvSpPr/>
          <p:nvPr/>
        </p:nvSpPr>
        <p:spPr>
          <a:xfrm flipH="1">
            <a:off x="122554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79" name="Compact Car"/>
          <p:cNvSpPr/>
          <p:nvPr/>
        </p:nvSpPr>
        <p:spPr>
          <a:xfrm flipH="1">
            <a:off x="214883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80" name="Compact Car"/>
          <p:cNvSpPr/>
          <p:nvPr/>
        </p:nvSpPr>
        <p:spPr>
          <a:xfrm flipH="1">
            <a:off x="158495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81" name="Oval"/>
          <p:cNvSpPr/>
          <p:nvPr/>
        </p:nvSpPr>
        <p:spPr>
          <a:xfrm>
            <a:off x="177800" y="3898900"/>
            <a:ext cx="20638911" cy="36068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382" name="fwd"/>
          <p:cNvSpPr txBox="1"/>
          <p:nvPr/>
        </p:nvSpPr>
        <p:spPr>
          <a:xfrm>
            <a:off x="2897354" y="59753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383" name="f1"/>
          <p:cNvSpPr txBox="1"/>
          <p:nvPr/>
        </p:nvSpPr>
        <p:spPr>
          <a:xfrm>
            <a:off x="6606548" y="5975350"/>
            <a:ext cx="60450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f1</a:t>
            </a:r>
          </a:p>
        </p:txBody>
      </p:sp>
      <p:sp>
        <p:nvSpPr>
          <p:cNvPr id="384" name="f2"/>
          <p:cNvSpPr txBox="1"/>
          <p:nvPr/>
        </p:nvSpPr>
        <p:spPr>
          <a:xfrm>
            <a:off x="132489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f2</a:t>
            </a:r>
          </a:p>
        </p:txBody>
      </p:sp>
      <p:sp>
        <p:nvSpPr>
          <p:cNvPr id="385" name="f3"/>
          <p:cNvSpPr txBox="1"/>
          <p:nvPr/>
        </p:nvSpPr>
        <p:spPr>
          <a:xfrm>
            <a:off x="168049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f3</a:t>
            </a:r>
          </a:p>
        </p:txBody>
      </p:sp>
      <p:sp>
        <p:nvSpPr>
          <p:cNvPr id="386" name="Transmission range of fwd"/>
          <p:cNvSpPr txBox="1"/>
          <p:nvPr/>
        </p:nvSpPr>
        <p:spPr>
          <a:xfrm>
            <a:off x="8014605" y="74739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
        <p:nvSpPr>
          <p:cNvPr id="387" name="f4"/>
          <p:cNvSpPr txBox="1"/>
          <p:nvPr/>
        </p:nvSpPr>
        <p:spPr>
          <a:xfrm>
            <a:off x="22456458" y="5975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f4</a:t>
            </a:r>
          </a:p>
        </p:txBody>
      </p:sp>
      <p:sp>
        <p:nvSpPr>
          <p:cNvPr id="388" name="Each potential forwarder receives fwd's NBT and calculates its forwarding priority based on its distance and other neighbors' distances to fwd"/>
          <p:cNvSpPr txBox="1"/>
          <p:nvPr/>
        </p:nvSpPr>
        <p:spPr>
          <a:xfrm>
            <a:off x="1129616" y="9804400"/>
            <a:ext cx="20661264" cy="1567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Each potential forwarder receives fwd's NBT and calculates its </a:t>
            </a:r>
            <a:r>
              <a:rPr>
                <a:latin typeface="Gill Sans"/>
                <a:ea typeface="Gill Sans"/>
                <a:cs typeface="Gill Sans"/>
                <a:sym typeface="Gill Sans"/>
              </a:rPr>
              <a:t>forwarding priority</a:t>
            </a:r>
            <a:br>
              <a:rPr>
                <a:latin typeface="Gill Sans"/>
                <a:ea typeface="Gill Sans"/>
                <a:cs typeface="Gill Sans"/>
                <a:sym typeface="Gill Sans"/>
              </a:rPr>
            </a:br>
            <a:r>
              <a:t>based on its distance and other neighbors' distances to fwd</a:t>
            </a:r>
          </a:p>
        </p:txBody>
      </p:sp>
      <p:sp>
        <p:nvSpPr>
          <p:cNvPr id="389" name="Warning Sign"/>
          <p:cNvSpPr/>
          <p:nvPr/>
        </p:nvSpPr>
        <p:spPr>
          <a:xfrm>
            <a:off x="1003300" y="5016377"/>
            <a:ext cx="1143154" cy="1142970"/>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3"/>
          </a:solidFill>
          <a:ln w="12700">
            <a:miter lim="400000"/>
          </a:ln>
        </p:spPr>
        <p:txBody>
          <a:bodyPr lIns="50800" tIns="50800" rIns="50800" bIns="50800" anchor="ctr"/>
          <a:lstStyle/>
          <a:p>
            <a:pPr>
              <a:defRPr>
                <a:solidFill>
                  <a:srgbClr val="FFFFFF"/>
                </a:solidFill>
              </a:defRPr>
            </a:pPr>
            <a:endParaRPr/>
          </a:p>
        </p:txBody>
      </p:sp>
      <p:sp>
        <p:nvSpPr>
          <p:cNvPr id="390" name="1"/>
          <p:cNvSpPr/>
          <p:nvPr/>
        </p:nvSpPr>
        <p:spPr>
          <a:xfrm>
            <a:off x="16814800" y="4419600"/>
            <a:ext cx="635000" cy="635000"/>
          </a:xfrm>
          <a:prstGeom prst="rect">
            <a:avLst/>
          </a:prstGeom>
          <a:solidFill>
            <a:srgbClr val="558E2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1</a:t>
            </a:r>
          </a:p>
        </p:txBody>
      </p:sp>
      <p:sp>
        <p:nvSpPr>
          <p:cNvPr id="391" name="2"/>
          <p:cNvSpPr/>
          <p:nvPr/>
        </p:nvSpPr>
        <p:spPr>
          <a:xfrm>
            <a:off x="13258800" y="4419600"/>
            <a:ext cx="635000" cy="635000"/>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2</a:t>
            </a:r>
          </a:p>
        </p:txBody>
      </p:sp>
      <p:sp>
        <p:nvSpPr>
          <p:cNvPr id="392" name="3"/>
          <p:cNvSpPr/>
          <p:nvPr/>
        </p:nvSpPr>
        <p:spPr>
          <a:xfrm>
            <a:off x="6540500" y="4419600"/>
            <a:ext cx="635000" cy="635000"/>
          </a:xfrm>
          <a:prstGeom prst="rect">
            <a:avLst/>
          </a:prstGeom>
          <a:solidFill>
            <a:schemeClr val="accent5">
              <a:hueOff val="-92222"/>
              <a:lumOff val="-98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3</a:t>
            </a:r>
          </a:p>
        </p:txBody>
      </p:sp>
      <p:sp>
        <p:nvSpPr>
          <p:cNvPr id="393" name="Compact Car"/>
          <p:cNvSpPr/>
          <p:nvPr/>
        </p:nvSpPr>
        <p:spPr>
          <a:xfrm flipH="1">
            <a:off x="2247899" y="5181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394" name="Line"/>
          <p:cNvSpPr/>
          <p:nvPr/>
        </p:nvSpPr>
        <p:spPr>
          <a:xfrm flipV="1">
            <a:off x="358562" y="8466269"/>
            <a:ext cx="23266520" cy="6342"/>
          </a:xfrm>
          <a:prstGeom prst="line">
            <a:avLst/>
          </a:prstGeom>
          <a:ln w="63500">
            <a:solidFill>
              <a:srgbClr val="5A5F5E"/>
            </a:solidFill>
            <a:miter lim="400000"/>
            <a:tailEnd type="triangle"/>
          </a:ln>
        </p:spPr>
        <p:txBody>
          <a:bodyPr lIns="50800" tIns="50800" rIns="50800" bIns="50800" anchor="ctr"/>
          <a:lstStyle/>
          <a:p>
            <a:endParaRPr/>
          </a:p>
        </p:txBody>
      </p:sp>
      <p:sp>
        <p:nvSpPr>
          <p:cNvPr id="395" name="0"/>
          <p:cNvSpPr txBox="1"/>
          <p:nvPr/>
        </p:nvSpPr>
        <p:spPr>
          <a:xfrm>
            <a:off x="3200399" y="8502650"/>
            <a:ext cx="355601"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a:lvl1pPr>
          </a:lstStyle>
          <a:p>
            <a:r>
              <a:t>0</a:t>
            </a:r>
          </a:p>
        </p:txBody>
      </p:sp>
      <p:sp>
        <p:nvSpPr>
          <p:cNvPr id="396" name="100"/>
          <p:cNvSpPr txBox="1"/>
          <p:nvPr/>
        </p:nvSpPr>
        <p:spPr>
          <a:xfrm>
            <a:off x="6426200" y="8502650"/>
            <a:ext cx="863600"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3800"/>
            </a:lvl1pPr>
          </a:lstStyle>
          <a:p>
            <a:r>
              <a:t>100</a:t>
            </a:r>
          </a:p>
        </p:txBody>
      </p:sp>
      <p:sp>
        <p:nvSpPr>
          <p:cNvPr id="397" name="400"/>
          <p:cNvSpPr txBox="1"/>
          <p:nvPr/>
        </p:nvSpPr>
        <p:spPr>
          <a:xfrm>
            <a:off x="13246100" y="8496300"/>
            <a:ext cx="863600"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3800"/>
            </a:lvl1pPr>
          </a:lstStyle>
          <a:p>
            <a:r>
              <a:t>400</a:t>
            </a:r>
          </a:p>
        </p:txBody>
      </p:sp>
      <p:sp>
        <p:nvSpPr>
          <p:cNvPr id="398" name="500"/>
          <p:cNvSpPr txBox="1"/>
          <p:nvPr/>
        </p:nvSpPr>
        <p:spPr>
          <a:xfrm>
            <a:off x="16814800" y="8509000"/>
            <a:ext cx="863600" cy="64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3800"/>
            </a:lvl1pPr>
          </a:lstStyle>
          <a:p>
            <a:r>
              <a:t>500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02" name="waiting  time  assignment 1/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waiting  time  assignment 1/2</a:t>
            </a:r>
          </a:p>
        </p:txBody>
      </p:sp>
      <p:sp>
        <p:nvSpPr>
          <p:cNvPr id="403" name="22/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22/29</a:t>
            </a:r>
          </a:p>
        </p:txBody>
      </p:sp>
      <p:sp>
        <p:nvSpPr>
          <p:cNvPr id="404" name="Compact Car"/>
          <p:cNvSpPr/>
          <p:nvPr/>
        </p:nvSpPr>
        <p:spPr>
          <a:xfrm flipH="1">
            <a:off x="2222499" y="3403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05" name="Compact Car"/>
          <p:cNvSpPr/>
          <p:nvPr/>
        </p:nvSpPr>
        <p:spPr>
          <a:xfrm flipH="1">
            <a:off x="5537199" y="3403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06" name="Compact Car"/>
          <p:cNvSpPr/>
          <p:nvPr/>
        </p:nvSpPr>
        <p:spPr>
          <a:xfrm flipH="1">
            <a:off x="12255499" y="3403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07" name="Compact Car"/>
          <p:cNvSpPr/>
          <p:nvPr/>
        </p:nvSpPr>
        <p:spPr>
          <a:xfrm flipH="1">
            <a:off x="21488399" y="3403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08" name="Compact Car"/>
          <p:cNvSpPr/>
          <p:nvPr/>
        </p:nvSpPr>
        <p:spPr>
          <a:xfrm flipH="1">
            <a:off x="15849599" y="34036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09" name="fwd"/>
          <p:cNvSpPr txBox="1"/>
          <p:nvPr/>
        </p:nvSpPr>
        <p:spPr>
          <a:xfrm>
            <a:off x="2897354" y="41973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410" name="f1"/>
          <p:cNvSpPr txBox="1"/>
          <p:nvPr/>
        </p:nvSpPr>
        <p:spPr>
          <a:xfrm>
            <a:off x="6606548" y="4197350"/>
            <a:ext cx="60450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f1</a:t>
            </a:r>
          </a:p>
        </p:txBody>
      </p:sp>
      <p:sp>
        <p:nvSpPr>
          <p:cNvPr id="411" name="f2"/>
          <p:cNvSpPr txBox="1"/>
          <p:nvPr/>
        </p:nvSpPr>
        <p:spPr>
          <a:xfrm>
            <a:off x="13248958" y="4197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f2</a:t>
            </a:r>
          </a:p>
        </p:txBody>
      </p:sp>
      <p:sp>
        <p:nvSpPr>
          <p:cNvPr id="412" name="f3"/>
          <p:cNvSpPr txBox="1"/>
          <p:nvPr/>
        </p:nvSpPr>
        <p:spPr>
          <a:xfrm>
            <a:off x="16804958" y="4197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f3</a:t>
            </a:r>
          </a:p>
        </p:txBody>
      </p:sp>
      <p:sp>
        <p:nvSpPr>
          <p:cNvPr id="413" name="f4"/>
          <p:cNvSpPr txBox="1"/>
          <p:nvPr/>
        </p:nvSpPr>
        <p:spPr>
          <a:xfrm>
            <a:off x="22456458" y="41973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f4</a:t>
            </a:r>
          </a:p>
        </p:txBody>
      </p:sp>
      <p:sp>
        <p:nvSpPr>
          <p:cNvPr id="414" name="Each potential forwarder calculates its waiting time based on its priority using the following formula. PFC(i) indicates a potential forwarder with priority equal to i"/>
          <p:cNvSpPr txBox="1"/>
          <p:nvPr/>
        </p:nvSpPr>
        <p:spPr>
          <a:xfrm>
            <a:off x="989916" y="7493000"/>
            <a:ext cx="22936784" cy="1567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Each potential forwarder calculates its </a:t>
            </a:r>
            <a:r>
              <a:rPr>
                <a:latin typeface="Gill Sans"/>
                <a:ea typeface="Gill Sans"/>
                <a:cs typeface="Gill Sans"/>
                <a:sym typeface="Gill Sans"/>
              </a:rPr>
              <a:t>waiting time</a:t>
            </a:r>
            <a:r>
              <a:t> based on its priority using the following formula. PFC(i) indicates a potential forwarder with priority equal to i</a:t>
            </a:r>
          </a:p>
        </p:txBody>
      </p:sp>
      <p:sp>
        <p:nvSpPr>
          <p:cNvPr id="415" name="Warning Sign"/>
          <p:cNvSpPr/>
          <p:nvPr/>
        </p:nvSpPr>
        <p:spPr>
          <a:xfrm>
            <a:off x="990600" y="3238377"/>
            <a:ext cx="1143154" cy="1142970"/>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3"/>
          </a:solidFill>
          <a:ln w="12700">
            <a:miter lim="400000"/>
          </a:ln>
        </p:spPr>
        <p:txBody>
          <a:bodyPr lIns="50800" tIns="50800" rIns="50800" bIns="50800" anchor="ctr"/>
          <a:lstStyle/>
          <a:p>
            <a:pPr>
              <a:defRPr>
                <a:solidFill>
                  <a:srgbClr val="FFFFFF"/>
                </a:solidFill>
              </a:defRPr>
            </a:pPr>
            <a:endParaRPr/>
          </a:p>
        </p:txBody>
      </p:sp>
      <p:sp>
        <p:nvSpPr>
          <p:cNvPr id="416" name="Transmission range of fwd"/>
          <p:cNvSpPr txBox="1"/>
          <p:nvPr/>
        </p:nvSpPr>
        <p:spPr>
          <a:xfrm>
            <a:off x="8014605" y="5695950"/>
            <a:ext cx="619579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fwd</a:t>
            </a:r>
          </a:p>
        </p:txBody>
      </p:sp>
      <p:sp>
        <p:nvSpPr>
          <p:cNvPr id="417" name="Oval"/>
          <p:cNvSpPr/>
          <p:nvPr/>
        </p:nvSpPr>
        <p:spPr>
          <a:xfrm>
            <a:off x="177800" y="2120900"/>
            <a:ext cx="20638911" cy="3606800"/>
          </a:xfrm>
          <a:prstGeom prst="ellipse">
            <a:avLst/>
          </a:prstGeom>
          <a:ln w="63500">
            <a:solidFill>
              <a:srgbClr val="808785"/>
            </a:solidFill>
            <a:custDash>
              <a:ds d="200000" sp="200000"/>
            </a:custDash>
            <a:miter lim="400000"/>
          </a:ln>
        </p:spPr>
        <p:txBody>
          <a:bodyPr lIns="50800" tIns="50800" rIns="50800" bIns="50800" anchor="ctr"/>
          <a:lstStyle/>
          <a:p>
            <a:endParaRPr/>
          </a:p>
        </p:txBody>
      </p:sp>
      <p:sp>
        <p:nvSpPr>
          <p:cNvPr id="418" name="1"/>
          <p:cNvSpPr/>
          <p:nvPr/>
        </p:nvSpPr>
        <p:spPr>
          <a:xfrm>
            <a:off x="16814800" y="2692400"/>
            <a:ext cx="635000" cy="635000"/>
          </a:xfrm>
          <a:prstGeom prst="rect">
            <a:avLst/>
          </a:prstGeom>
          <a:solidFill>
            <a:srgbClr val="558E2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1</a:t>
            </a:r>
          </a:p>
        </p:txBody>
      </p:sp>
      <p:sp>
        <p:nvSpPr>
          <p:cNvPr id="419" name="2"/>
          <p:cNvSpPr/>
          <p:nvPr/>
        </p:nvSpPr>
        <p:spPr>
          <a:xfrm>
            <a:off x="13258800" y="2692400"/>
            <a:ext cx="635000" cy="635000"/>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2</a:t>
            </a:r>
          </a:p>
        </p:txBody>
      </p:sp>
      <p:sp>
        <p:nvSpPr>
          <p:cNvPr id="420" name="3"/>
          <p:cNvSpPr/>
          <p:nvPr/>
        </p:nvSpPr>
        <p:spPr>
          <a:xfrm>
            <a:off x="6540500" y="2692400"/>
            <a:ext cx="635000" cy="635000"/>
          </a:xfrm>
          <a:prstGeom prst="rect">
            <a:avLst/>
          </a:prstGeom>
          <a:solidFill>
            <a:schemeClr val="accent5">
              <a:hueOff val="-92222"/>
              <a:lumOff val="-98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4000">
                <a:solidFill>
                  <a:srgbClr val="FFFFFF"/>
                </a:solidFill>
              </a:defRPr>
            </a:lvl1pPr>
          </a:lstStyle>
          <a:p>
            <a:r>
              <a:t>3</a:t>
            </a:r>
          </a:p>
        </p:txBody>
      </p:sp>
      <p:pic>
        <p:nvPicPr>
          <p:cNvPr id="421" name="waiting time.png" descr="waiting time.png"/>
          <p:cNvPicPr>
            <a:picLocks noChangeAspect="1"/>
          </p:cNvPicPr>
          <p:nvPr/>
        </p:nvPicPr>
        <p:blipFill>
          <a:blip r:embed="rId4">
            <a:extLst/>
          </a:blip>
          <a:stretch>
            <a:fillRect/>
          </a:stretch>
        </p:blipFill>
        <p:spPr>
          <a:xfrm>
            <a:off x="4749800" y="9461500"/>
            <a:ext cx="13957300" cy="3048000"/>
          </a:xfrm>
          <a:prstGeom prst="rect">
            <a:avLst/>
          </a:prstGeom>
          <a:ln w="25400">
            <a:miter lim="400000"/>
          </a:ln>
          <a:effectLst>
            <a:outerShdw blurRad="127000" dist="76200" dir="5520000" rotWithShape="0">
              <a:srgbClr val="000000">
                <a:alpha val="60000"/>
              </a:srgbClr>
            </a:outerShdw>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25" name="waiting  time  assignment  2/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waiting  time  assignment  2/2</a:t>
            </a:r>
          </a:p>
        </p:txBody>
      </p:sp>
      <p:graphicFrame>
        <p:nvGraphicFramePr>
          <p:cNvPr id="426" name="Table"/>
          <p:cNvGraphicFramePr/>
          <p:nvPr/>
        </p:nvGraphicFramePr>
        <p:xfrm>
          <a:off x="495300" y="1943100"/>
          <a:ext cx="22466300" cy="11544300"/>
        </p:xfrm>
        <a:graphic>
          <a:graphicData uri="http://schemas.openxmlformats.org/drawingml/2006/table">
            <a:tbl>
              <a:tblPr firstRow="1">
                <a:tableStyleId>{4C3C2611-4C71-4FC5-86AE-919BDF0F9419}</a:tableStyleId>
              </a:tblPr>
              <a:tblGrid>
                <a:gridCol w="7162800">
                  <a:extLst>
                    <a:ext uri="{9D8B030D-6E8A-4147-A177-3AD203B41FA5}">
                      <a16:colId xmlns:a16="http://schemas.microsoft.com/office/drawing/2014/main" val="20000"/>
                    </a:ext>
                  </a:extLst>
                </a:gridCol>
                <a:gridCol w="7162800">
                  <a:extLst>
                    <a:ext uri="{9D8B030D-6E8A-4147-A177-3AD203B41FA5}">
                      <a16:colId xmlns:a16="http://schemas.microsoft.com/office/drawing/2014/main" val="20001"/>
                    </a:ext>
                  </a:extLst>
                </a:gridCol>
                <a:gridCol w="8140700">
                  <a:extLst>
                    <a:ext uri="{9D8B030D-6E8A-4147-A177-3AD203B41FA5}">
                      <a16:colId xmlns:a16="http://schemas.microsoft.com/office/drawing/2014/main" val="20002"/>
                    </a:ext>
                  </a:extLst>
                </a:gridCol>
              </a:tblGrid>
              <a:tr h="2886075">
                <a:tc>
                  <a:txBody>
                    <a:bodyPr/>
                    <a:lstStyle/>
                    <a:p>
                      <a:pPr>
                        <a:defRPr sz="1800">
                          <a:solidFill>
                            <a:srgbClr val="000000"/>
                          </a:solidFill>
                        </a:defRPr>
                      </a:pPr>
                      <a:r>
                        <a:rPr sz="5000">
                          <a:solidFill>
                            <a:srgbClr val="FFFFFF"/>
                          </a:solidFill>
                        </a:rPr>
                        <a:t>Node</a:t>
                      </a:r>
                    </a:p>
                  </a:txBody>
                  <a:tcPr marL="50800" marR="50800" marT="50800" marB="50800" anchor="ctr" horzOverflow="overflow"/>
                </a:tc>
                <a:tc>
                  <a:txBody>
                    <a:bodyPr/>
                    <a:lstStyle/>
                    <a:p>
                      <a:pPr>
                        <a:defRPr sz="1800">
                          <a:solidFill>
                            <a:srgbClr val="000000"/>
                          </a:solidFill>
                        </a:defRPr>
                      </a:pPr>
                      <a:r>
                        <a:rPr sz="5000">
                          <a:solidFill>
                            <a:srgbClr val="FFFFFF"/>
                          </a:solidFill>
                        </a:rPr>
                        <a:t>Priority</a:t>
                      </a:r>
                    </a:p>
                  </a:txBody>
                  <a:tcPr marL="50800" marR="50800" marT="50800" marB="50800" anchor="ctr" horzOverflow="overflow"/>
                </a:tc>
                <a:tc>
                  <a:txBody>
                    <a:bodyPr/>
                    <a:lstStyle/>
                    <a:p>
                      <a:pPr>
                        <a:defRPr sz="1800">
                          <a:solidFill>
                            <a:srgbClr val="000000"/>
                          </a:solidFill>
                        </a:defRPr>
                      </a:pPr>
                      <a:r>
                        <a:rPr sz="5000">
                          <a:solidFill>
                            <a:srgbClr val="FFFFFF"/>
                          </a:solidFill>
                        </a:rPr>
                        <a:t>Waiting time</a:t>
                      </a:r>
                    </a:p>
                  </a:txBody>
                  <a:tcPr marL="50800" marR="50800" marT="50800" marB="50800" anchor="ctr" horzOverflow="overflow"/>
                </a:tc>
                <a:extLst>
                  <a:ext uri="{0D108BD9-81ED-4DB2-BD59-A6C34878D82A}">
                    <a16:rowId xmlns:a16="http://schemas.microsoft.com/office/drawing/2014/main" val="10000"/>
                  </a:ext>
                </a:extLst>
              </a:tr>
              <a:tr h="2886075">
                <a:tc>
                  <a:txBody>
                    <a:bodyPr/>
                    <a:lstStyle/>
                    <a:p>
                      <a:pPr>
                        <a:defRPr sz="5000"/>
                      </a:pPr>
                      <a:endParaRPr/>
                    </a:p>
                  </a:txBody>
                  <a:tcPr marL="50800" marR="50800" marT="50800" marB="50800" anchor="ctr" horzOverflow="overflow"/>
                </a:tc>
                <a:tc>
                  <a:txBody>
                    <a:bodyPr/>
                    <a:lstStyle/>
                    <a:p>
                      <a:pPr>
                        <a:defRPr sz="5000"/>
                      </a:pPr>
                      <a:endParaRPr/>
                    </a:p>
                  </a:txBody>
                  <a:tcPr marL="50800" marR="50800" marT="50800" marB="50800" anchor="ctr" horzOverflow="overflow"/>
                </a:tc>
                <a:tc>
                  <a:txBody>
                    <a:bodyPr/>
                    <a:lstStyle/>
                    <a:p>
                      <a:pPr>
                        <a:defRPr sz="1800">
                          <a:solidFill>
                            <a:srgbClr val="000000"/>
                          </a:solidFill>
                        </a:defRPr>
                      </a:pPr>
                      <a:r>
                        <a:rPr sz="5000">
                          <a:solidFill>
                            <a:srgbClr val="5A5F5E"/>
                          </a:solidFill>
                        </a:rPr>
                        <a:t>0</a:t>
                      </a:r>
                    </a:p>
                  </a:txBody>
                  <a:tcPr marL="50800" marR="50800" marT="50800" marB="50800" anchor="ctr" horzOverflow="overflow"/>
                </a:tc>
                <a:extLst>
                  <a:ext uri="{0D108BD9-81ED-4DB2-BD59-A6C34878D82A}">
                    <a16:rowId xmlns:a16="http://schemas.microsoft.com/office/drawing/2014/main" val="10001"/>
                  </a:ext>
                </a:extLst>
              </a:tr>
              <a:tr h="2886075">
                <a:tc>
                  <a:txBody>
                    <a:bodyPr/>
                    <a:lstStyle/>
                    <a:p>
                      <a:pPr>
                        <a:defRPr sz="5000"/>
                      </a:pPr>
                      <a:endParaRPr/>
                    </a:p>
                  </a:txBody>
                  <a:tcPr marL="50800" marR="50800" marT="50800" marB="50800" anchor="ctr" horzOverflow="overflow"/>
                </a:tc>
                <a:tc>
                  <a:txBody>
                    <a:bodyPr/>
                    <a:lstStyle/>
                    <a:p>
                      <a:pPr>
                        <a:defRPr sz="5000"/>
                      </a:pPr>
                      <a:endParaRPr/>
                    </a:p>
                  </a:txBody>
                  <a:tcPr marL="50800" marR="50800" marT="50800" marB="50800" anchor="ctr" horzOverflow="overflow"/>
                </a:tc>
                <a:tc>
                  <a:txBody>
                    <a:bodyPr/>
                    <a:lstStyle/>
                    <a:p>
                      <a:pPr>
                        <a:defRPr sz="1800">
                          <a:solidFill>
                            <a:srgbClr val="000000"/>
                          </a:solidFill>
                        </a:defRPr>
                      </a:pPr>
                      <a:r>
                        <a:rPr sz="5000">
                          <a:solidFill>
                            <a:srgbClr val="5A5F5E"/>
                          </a:solidFill>
                        </a:rPr>
                        <a:t>minDiff(f2, f3)</a:t>
                      </a:r>
                    </a:p>
                  </a:txBody>
                  <a:tcPr marL="50800" marR="50800" marT="50800" marB="50800" anchor="ctr" horzOverflow="overflow"/>
                </a:tc>
                <a:extLst>
                  <a:ext uri="{0D108BD9-81ED-4DB2-BD59-A6C34878D82A}">
                    <a16:rowId xmlns:a16="http://schemas.microsoft.com/office/drawing/2014/main" val="10002"/>
                  </a:ext>
                </a:extLst>
              </a:tr>
              <a:tr h="2886075">
                <a:tc>
                  <a:txBody>
                    <a:bodyPr/>
                    <a:lstStyle/>
                    <a:p>
                      <a:pPr>
                        <a:defRPr sz="5000"/>
                      </a:pPr>
                      <a:endParaRPr/>
                    </a:p>
                  </a:txBody>
                  <a:tcPr marL="50800" marR="50800" marT="50800" marB="50800" anchor="ctr" horzOverflow="overflow"/>
                </a:tc>
                <a:tc>
                  <a:txBody>
                    <a:bodyPr/>
                    <a:lstStyle/>
                    <a:p>
                      <a:pPr>
                        <a:defRPr sz="5000"/>
                      </a:pPr>
                      <a:endParaRPr/>
                    </a:p>
                  </a:txBody>
                  <a:tcPr marL="50800" marR="50800" marT="50800" marB="50800" anchor="ctr" horzOverflow="overflow"/>
                </a:tc>
                <a:tc>
                  <a:txBody>
                    <a:bodyPr/>
                    <a:lstStyle/>
                    <a:p>
                      <a:pPr>
                        <a:defRPr sz="1800">
                          <a:solidFill>
                            <a:srgbClr val="000000"/>
                          </a:solidFill>
                        </a:defRPr>
                      </a:pPr>
                      <a:r>
                        <a:rPr sz="5000">
                          <a:solidFill>
                            <a:srgbClr val="5A5F5E"/>
                          </a:solidFill>
                        </a:rPr>
                        <a:t>minDiff(f2, f3) + minDiff(f2, f1)</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427" name="23/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23/29</a:t>
            </a:r>
          </a:p>
        </p:txBody>
      </p:sp>
      <p:grpSp>
        <p:nvGrpSpPr>
          <p:cNvPr id="430" name="Group"/>
          <p:cNvGrpSpPr/>
          <p:nvPr/>
        </p:nvGrpSpPr>
        <p:grpSpPr>
          <a:xfrm>
            <a:off x="2971799" y="11404599"/>
            <a:ext cx="2299193" cy="1619252"/>
            <a:chOff x="0" y="0"/>
            <a:chExt cx="2299191" cy="1619250"/>
          </a:xfrm>
        </p:grpSpPr>
        <p:sp>
          <p:nvSpPr>
            <p:cNvPr id="428" name="Compact Car"/>
            <p:cNvSpPr/>
            <p:nvPr/>
          </p:nvSpPr>
          <p:spPr>
            <a:xfrm flipH="1">
              <a:off x="-1" y="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9" name="f1"/>
            <p:cNvSpPr txBox="1"/>
            <p:nvPr/>
          </p:nvSpPr>
          <p:spPr>
            <a:xfrm>
              <a:off x="1069348" y="793750"/>
              <a:ext cx="604504"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Gill Sans"/>
                  <a:ea typeface="Gill Sans"/>
                  <a:cs typeface="Gill Sans"/>
                  <a:sym typeface="Gill Sans"/>
                </a:defRPr>
              </a:lvl1pPr>
            </a:lstStyle>
            <a:p>
              <a:r>
                <a:t>f1</a:t>
              </a:r>
            </a:p>
          </p:txBody>
        </p:sp>
      </p:grpSp>
      <p:grpSp>
        <p:nvGrpSpPr>
          <p:cNvPr id="433" name="Group"/>
          <p:cNvGrpSpPr/>
          <p:nvPr/>
        </p:nvGrpSpPr>
        <p:grpSpPr>
          <a:xfrm>
            <a:off x="2971799" y="8458199"/>
            <a:ext cx="2299193" cy="1619252"/>
            <a:chOff x="0" y="0"/>
            <a:chExt cx="2299191" cy="1619250"/>
          </a:xfrm>
        </p:grpSpPr>
        <p:sp>
          <p:nvSpPr>
            <p:cNvPr id="431" name="Compact Car"/>
            <p:cNvSpPr/>
            <p:nvPr/>
          </p:nvSpPr>
          <p:spPr>
            <a:xfrm flipH="1">
              <a:off x="-1" y="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32" name="f2"/>
            <p:cNvSpPr txBox="1"/>
            <p:nvPr/>
          </p:nvSpPr>
          <p:spPr>
            <a:xfrm>
              <a:off x="993458" y="793750"/>
              <a:ext cx="603884"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Gill Sans"/>
                  <a:ea typeface="Gill Sans"/>
                  <a:cs typeface="Gill Sans"/>
                  <a:sym typeface="Gill Sans"/>
                </a:defRPr>
              </a:lvl1pPr>
            </a:lstStyle>
            <a:p>
              <a:r>
                <a:t>f2</a:t>
              </a:r>
            </a:p>
          </p:txBody>
        </p:sp>
      </p:grpSp>
      <p:grpSp>
        <p:nvGrpSpPr>
          <p:cNvPr id="436" name="Group"/>
          <p:cNvGrpSpPr/>
          <p:nvPr/>
        </p:nvGrpSpPr>
        <p:grpSpPr>
          <a:xfrm>
            <a:off x="2971799" y="5549899"/>
            <a:ext cx="2299193" cy="1619252"/>
            <a:chOff x="0" y="0"/>
            <a:chExt cx="2299191" cy="1619250"/>
          </a:xfrm>
        </p:grpSpPr>
        <p:sp>
          <p:nvSpPr>
            <p:cNvPr id="434" name="Compact Car"/>
            <p:cNvSpPr/>
            <p:nvPr/>
          </p:nvSpPr>
          <p:spPr>
            <a:xfrm flipH="1">
              <a:off x="-1" y="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35" name="f3"/>
            <p:cNvSpPr txBox="1"/>
            <p:nvPr/>
          </p:nvSpPr>
          <p:spPr>
            <a:xfrm>
              <a:off x="955358" y="793750"/>
              <a:ext cx="603884"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Gill Sans"/>
                  <a:ea typeface="Gill Sans"/>
                  <a:cs typeface="Gill Sans"/>
                  <a:sym typeface="Gill Sans"/>
                </a:defRPr>
              </a:lvl1pPr>
            </a:lstStyle>
            <a:p>
              <a:r>
                <a:t>f3</a:t>
              </a:r>
            </a:p>
          </p:txBody>
        </p:sp>
      </p:grpSp>
      <p:sp>
        <p:nvSpPr>
          <p:cNvPr id="437" name="1"/>
          <p:cNvSpPr/>
          <p:nvPr/>
        </p:nvSpPr>
        <p:spPr>
          <a:xfrm>
            <a:off x="10502900" y="5422900"/>
            <a:ext cx="1473200" cy="1473200"/>
          </a:xfrm>
          <a:prstGeom prst="rect">
            <a:avLst/>
          </a:prstGeom>
          <a:solidFill>
            <a:srgbClr val="558E2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000">
                <a:solidFill>
                  <a:srgbClr val="FFFFFF"/>
                </a:solidFill>
              </a:defRPr>
            </a:lvl1pPr>
          </a:lstStyle>
          <a:p>
            <a:r>
              <a:t>1</a:t>
            </a:r>
          </a:p>
        </p:txBody>
      </p:sp>
      <p:sp>
        <p:nvSpPr>
          <p:cNvPr id="438" name="2"/>
          <p:cNvSpPr/>
          <p:nvPr/>
        </p:nvSpPr>
        <p:spPr>
          <a:xfrm>
            <a:off x="10502900" y="8305800"/>
            <a:ext cx="1473200" cy="1473200"/>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000">
                <a:solidFill>
                  <a:srgbClr val="FFFFFF"/>
                </a:solidFill>
              </a:defRPr>
            </a:lvl1pPr>
          </a:lstStyle>
          <a:p>
            <a:r>
              <a:t>2</a:t>
            </a:r>
          </a:p>
        </p:txBody>
      </p:sp>
      <p:sp>
        <p:nvSpPr>
          <p:cNvPr id="439" name="3"/>
          <p:cNvSpPr/>
          <p:nvPr/>
        </p:nvSpPr>
        <p:spPr>
          <a:xfrm>
            <a:off x="10502900" y="11226800"/>
            <a:ext cx="1473200" cy="1473200"/>
          </a:xfrm>
          <a:prstGeom prst="rect">
            <a:avLst/>
          </a:prstGeom>
          <a:solidFill>
            <a:schemeClr val="accent5">
              <a:hueOff val="-92222"/>
              <a:lumOff val="-98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000">
                <a:solidFill>
                  <a:srgbClr val="FFFFFF"/>
                </a:solidFill>
              </a:defRPr>
            </a:lvl1pPr>
          </a:lstStyle>
          <a:p>
            <a:r>
              <a:t>3</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43" name="Broadcast  continuation"/>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Broadcast  continuation</a:t>
            </a:r>
          </a:p>
        </p:txBody>
      </p:sp>
      <p:sp>
        <p:nvSpPr>
          <p:cNvPr id="444" name="24/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24/29</a:t>
            </a:r>
          </a:p>
        </p:txBody>
      </p:sp>
      <p:sp>
        <p:nvSpPr>
          <p:cNvPr id="445" name="Compact Car"/>
          <p:cNvSpPr/>
          <p:nvPr/>
        </p:nvSpPr>
        <p:spPr>
          <a:xfrm flipH="1">
            <a:off x="1714499" y="43434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alpha val="25000"/>
            </a:srgbClr>
          </a:solidFill>
          <a:ln w="12700">
            <a:miter lim="400000"/>
          </a:ln>
        </p:spPr>
        <p:txBody>
          <a:bodyPr lIns="50800" tIns="50800" rIns="50800" bIns="50800" anchor="ctr"/>
          <a:lstStyle/>
          <a:p>
            <a:pPr>
              <a:defRPr>
                <a:solidFill>
                  <a:srgbClr val="FFFFFF"/>
                </a:solidFill>
              </a:defRPr>
            </a:pPr>
            <a:endParaRPr/>
          </a:p>
        </p:txBody>
      </p:sp>
      <p:sp>
        <p:nvSpPr>
          <p:cNvPr id="446" name="Compact Car"/>
          <p:cNvSpPr/>
          <p:nvPr/>
        </p:nvSpPr>
        <p:spPr>
          <a:xfrm flipH="1">
            <a:off x="5029199" y="43434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alpha val="25000"/>
            </a:srgbClr>
          </a:solidFill>
          <a:ln w="12700">
            <a:miter lim="400000"/>
          </a:ln>
        </p:spPr>
        <p:txBody>
          <a:bodyPr lIns="50800" tIns="50800" rIns="50800" bIns="50800" anchor="ctr"/>
          <a:lstStyle/>
          <a:p>
            <a:pPr>
              <a:defRPr>
                <a:solidFill>
                  <a:srgbClr val="FFFFFF"/>
                </a:solidFill>
              </a:defRPr>
            </a:pPr>
            <a:endParaRPr/>
          </a:p>
        </p:txBody>
      </p:sp>
      <p:sp>
        <p:nvSpPr>
          <p:cNvPr id="447" name="Compact Car"/>
          <p:cNvSpPr/>
          <p:nvPr/>
        </p:nvSpPr>
        <p:spPr>
          <a:xfrm flipH="1">
            <a:off x="11747499" y="43434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alpha val="25000"/>
            </a:srgbClr>
          </a:solidFill>
          <a:ln w="12700">
            <a:miter lim="400000"/>
          </a:ln>
        </p:spPr>
        <p:txBody>
          <a:bodyPr lIns="50800" tIns="50800" rIns="50800" bIns="50800" anchor="ctr"/>
          <a:lstStyle/>
          <a:p>
            <a:pPr>
              <a:defRPr>
                <a:solidFill>
                  <a:srgbClr val="FFFFFF"/>
                </a:solidFill>
              </a:defRPr>
            </a:pPr>
            <a:endParaRPr/>
          </a:p>
        </p:txBody>
      </p:sp>
      <p:sp>
        <p:nvSpPr>
          <p:cNvPr id="448" name="Compact Car"/>
          <p:cNvSpPr/>
          <p:nvPr/>
        </p:nvSpPr>
        <p:spPr>
          <a:xfrm flipH="1">
            <a:off x="20980399" y="43434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49" name="Compact Car"/>
          <p:cNvSpPr/>
          <p:nvPr/>
        </p:nvSpPr>
        <p:spPr>
          <a:xfrm flipH="1">
            <a:off x="15341599" y="4343400"/>
            <a:ext cx="2299193" cy="983053"/>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50" name="fwd"/>
          <p:cNvSpPr txBox="1"/>
          <p:nvPr/>
        </p:nvSpPr>
        <p:spPr>
          <a:xfrm>
            <a:off x="2389354" y="5137150"/>
            <a:ext cx="96169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fwd</a:t>
            </a:r>
          </a:p>
        </p:txBody>
      </p:sp>
      <p:sp>
        <p:nvSpPr>
          <p:cNvPr id="451" name="f1"/>
          <p:cNvSpPr txBox="1"/>
          <p:nvPr/>
        </p:nvSpPr>
        <p:spPr>
          <a:xfrm>
            <a:off x="6098548" y="5137150"/>
            <a:ext cx="60450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f1</a:t>
            </a:r>
          </a:p>
        </p:txBody>
      </p:sp>
      <p:sp>
        <p:nvSpPr>
          <p:cNvPr id="452" name="f2"/>
          <p:cNvSpPr txBox="1"/>
          <p:nvPr/>
        </p:nvSpPr>
        <p:spPr>
          <a:xfrm>
            <a:off x="12740958" y="51371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f2</a:t>
            </a:r>
          </a:p>
        </p:txBody>
      </p:sp>
      <p:sp>
        <p:nvSpPr>
          <p:cNvPr id="453" name="f3"/>
          <p:cNvSpPr txBox="1"/>
          <p:nvPr/>
        </p:nvSpPr>
        <p:spPr>
          <a:xfrm>
            <a:off x="16296958" y="51371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f3</a:t>
            </a:r>
          </a:p>
        </p:txBody>
      </p:sp>
      <p:sp>
        <p:nvSpPr>
          <p:cNvPr id="454" name="f4"/>
          <p:cNvSpPr txBox="1"/>
          <p:nvPr/>
        </p:nvSpPr>
        <p:spPr>
          <a:xfrm>
            <a:off x="21948458" y="5137150"/>
            <a:ext cx="60388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f4</a:t>
            </a:r>
          </a:p>
        </p:txBody>
      </p:sp>
      <p:sp>
        <p:nvSpPr>
          <p:cNvPr id="455" name="Now f3 broadcasts immediately the Alert Message and piggybacks its NBT…"/>
          <p:cNvSpPr txBox="1"/>
          <p:nvPr/>
        </p:nvSpPr>
        <p:spPr>
          <a:xfrm>
            <a:off x="2323416" y="8077200"/>
            <a:ext cx="18956872" cy="3014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r>
              <a:t>Now f3 broadcasts immediately the Alert Message and piggybacks </a:t>
            </a:r>
            <a:r>
              <a:rPr>
                <a:latin typeface="Gill Sans"/>
                <a:ea typeface="Gill Sans"/>
                <a:cs typeface="Gill Sans"/>
                <a:sym typeface="Gill Sans"/>
              </a:rPr>
              <a:t>its</a:t>
            </a:r>
            <a:r>
              <a:t> NBT</a:t>
            </a:r>
          </a:p>
          <a:p>
            <a:pPr marL="575468" indent="-575468" algn="l">
              <a:buClr>
                <a:srgbClr val="535353"/>
              </a:buClr>
              <a:buSzPct val="82000"/>
              <a:buChar char="•"/>
            </a:pPr>
            <a:r>
              <a:t>Priority acquisition is always carried out based on the sender's local view</a:t>
            </a:r>
          </a:p>
          <a:p>
            <a:pPr algn="l"/>
            <a:endParaRPr/>
          </a:p>
          <a:p>
            <a:pPr algn="l"/>
            <a:r>
              <a:t>fwd, f1 and f2 discard the message since they have already received it</a:t>
            </a:r>
          </a:p>
        </p:txBody>
      </p:sp>
      <p:sp>
        <p:nvSpPr>
          <p:cNvPr id="456" name="Warning Sign"/>
          <p:cNvSpPr/>
          <p:nvPr/>
        </p:nvSpPr>
        <p:spPr>
          <a:xfrm>
            <a:off x="482600" y="4178177"/>
            <a:ext cx="1143154" cy="1142970"/>
          </a:xfrm>
          <a:custGeom>
            <a:avLst/>
            <a:gdLst/>
            <a:ahLst/>
            <a:cxnLst>
              <a:cxn ang="0">
                <a:pos x="wd2" y="hd2"/>
              </a:cxn>
              <a:cxn ang="5400000">
                <a:pos x="wd2" y="hd2"/>
              </a:cxn>
              <a:cxn ang="10800000">
                <a:pos x="wd2" y="hd2"/>
              </a:cxn>
              <a:cxn ang="16200000">
                <a:pos x="wd2" y="hd2"/>
              </a:cxn>
            </a:cxnLst>
            <a:rect l="0" t="0" r="r" b="b"/>
            <a:pathLst>
              <a:path w="21370" h="21600"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3"/>
          </a:solidFill>
          <a:ln w="12700">
            <a:miter lim="400000"/>
          </a:ln>
        </p:spPr>
        <p:txBody>
          <a:bodyPr lIns="50800" tIns="50800" rIns="50800" bIns="50800" anchor="ctr"/>
          <a:lstStyle/>
          <a:p>
            <a:pPr>
              <a:defRPr>
                <a:solidFill>
                  <a:srgbClr val="FFFFFF"/>
                </a:solidFill>
              </a:defRPr>
            </a:pPr>
            <a:endParaRPr/>
          </a:p>
        </p:txBody>
      </p:sp>
      <p:sp>
        <p:nvSpPr>
          <p:cNvPr id="457" name="Transmission range of f3"/>
          <p:cNvSpPr txBox="1"/>
          <p:nvPr/>
        </p:nvSpPr>
        <p:spPr>
          <a:xfrm>
            <a:off x="10479509" y="6635750"/>
            <a:ext cx="5837982"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Gill Sans"/>
                <a:ea typeface="Gill Sans"/>
                <a:cs typeface="Gill Sans"/>
                <a:sym typeface="Gill Sans"/>
              </a:defRPr>
            </a:lvl1pPr>
          </a:lstStyle>
          <a:p>
            <a:r>
              <a:t>Transmission range of f3</a:t>
            </a:r>
          </a:p>
        </p:txBody>
      </p:sp>
      <p:sp>
        <p:nvSpPr>
          <p:cNvPr id="458" name="Oval"/>
          <p:cNvSpPr/>
          <p:nvPr/>
        </p:nvSpPr>
        <p:spPr>
          <a:xfrm>
            <a:off x="1346200" y="3060700"/>
            <a:ext cx="22518511" cy="3606800"/>
          </a:xfrm>
          <a:prstGeom prst="ellipse">
            <a:avLst/>
          </a:prstGeom>
          <a:ln w="63500">
            <a:solidFill>
              <a:srgbClr val="808785"/>
            </a:solidFill>
            <a:custDash>
              <a:ds d="200000" sp="200000"/>
            </a:custDash>
            <a:miter lim="400000"/>
          </a:ln>
        </p:spPr>
        <p:txBody>
          <a:bodyPr lIns="50800" tIns="50800" rIns="50800" bIns="50800" anchor="ctr"/>
          <a:lstStyle/>
          <a:p>
            <a:endParaRPr/>
          </a:p>
        </p:txBody>
      </p:sp>
      <p:cxnSp>
        <p:nvCxnSpPr>
          <p:cNvPr id="459" name="Connection Line"/>
          <p:cNvCxnSpPr>
            <a:stCxn id="449" idx="0"/>
            <a:endCxn id="448" idx="0"/>
          </p:cNvCxnSpPr>
          <p:nvPr/>
        </p:nvCxnSpPr>
        <p:spPr>
          <a:xfrm>
            <a:off x="16491195" y="4834926"/>
            <a:ext cx="5638801" cy="1"/>
          </a:xfrm>
          <a:prstGeom prst="straightConnector1">
            <a:avLst/>
          </a:prstGeom>
          <a:ln w="38100">
            <a:solidFill>
              <a:srgbClr val="5A5F5E"/>
            </a:solidFill>
            <a:prstDash val="sysDot"/>
            <a:miter lim="400000"/>
            <a:tailEnd type="triangle"/>
          </a:ln>
        </p:spPr>
      </p:cxnSp>
      <p:grpSp>
        <p:nvGrpSpPr>
          <p:cNvPr id="462" name="Group"/>
          <p:cNvGrpSpPr/>
          <p:nvPr/>
        </p:nvGrpSpPr>
        <p:grpSpPr>
          <a:xfrm>
            <a:off x="18313399" y="3873500"/>
            <a:ext cx="2368650" cy="596901"/>
            <a:chOff x="0" y="0"/>
            <a:chExt cx="2368648" cy="596900"/>
          </a:xfrm>
        </p:grpSpPr>
        <p:sp>
          <p:nvSpPr>
            <p:cNvPr id="460" name="Mail"/>
            <p:cNvSpPr/>
            <p:nvPr/>
          </p:nvSpPr>
          <p:spPr>
            <a:xfrm>
              <a:off x="-1" y="59750"/>
              <a:ext cx="770911" cy="48733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chemeClr val="accent3"/>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61" name="+ NBT"/>
            <p:cNvSpPr txBox="1"/>
            <p:nvPr/>
          </p:nvSpPr>
          <p:spPr>
            <a:xfrm>
              <a:off x="1003975" y="0"/>
              <a:ext cx="1364674" cy="596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 NBT</a:t>
              </a:r>
            </a:p>
          </p:txBody>
        </p:sp>
      </p:grpSp>
      <p:cxnSp>
        <p:nvCxnSpPr>
          <p:cNvPr id="463" name="Connection Line"/>
          <p:cNvCxnSpPr>
            <a:stCxn id="449" idx="0"/>
            <a:endCxn id="447" idx="0"/>
          </p:cNvCxnSpPr>
          <p:nvPr/>
        </p:nvCxnSpPr>
        <p:spPr>
          <a:xfrm flipH="1">
            <a:off x="12897095" y="4834926"/>
            <a:ext cx="3594101" cy="1"/>
          </a:xfrm>
          <a:prstGeom prst="straightConnector1">
            <a:avLst/>
          </a:prstGeom>
          <a:ln w="38100">
            <a:solidFill>
              <a:srgbClr val="5A5F5E"/>
            </a:solidFill>
            <a:prstDash val="sysDot"/>
            <a:miter lim="400000"/>
            <a:tailEnd type="triangle"/>
          </a:ln>
        </p:spPr>
      </p:cxnSp>
      <p:cxnSp>
        <p:nvCxnSpPr>
          <p:cNvPr id="464" name="Connection Line"/>
          <p:cNvCxnSpPr>
            <a:stCxn id="449" idx="0"/>
            <a:endCxn id="446" idx="0"/>
          </p:cNvCxnSpPr>
          <p:nvPr/>
        </p:nvCxnSpPr>
        <p:spPr>
          <a:xfrm flipH="1">
            <a:off x="6178795" y="4834926"/>
            <a:ext cx="10312401" cy="1"/>
          </a:xfrm>
          <a:prstGeom prst="straightConnector1">
            <a:avLst/>
          </a:prstGeom>
          <a:ln w="38100">
            <a:solidFill>
              <a:srgbClr val="5A5F5E"/>
            </a:solidFill>
            <a:prstDash val="sysDot"/>
            <a:miter lim="400000"/>
            <a:tailEnd type="triangle"/>
          </a:ln>
        </p:spPr>
      </p:cxnSp>
      <p:cxnSp>
        <p:nvCxnSpPr>
          <p:cNvPr id="465" name="Connection Line"/>
          <p:cNvCxnSpPr>
            <a:stCxn id="449" idx="0"/>
            <a:endCxn id="445" idx="0"/>
          </p:cNvCxnSpPr>
          <p:nvPr/>
        </p:nvCxnSpPr>
        <p:spPr>
          <a:xfrm flipH="1">
            <a:off x="2864095" y="4834926"/>
            <a:ext cx="13627101" cy="1"/>
          </a:xfrm>
          <a:prstGeom prst="straightConnector1">
            <a:avLst/>
          </a:prstGeom>
          <a:ln w="38100">
            <a:solidFill>
              <a:srgbClr val="5A5F5E"/>
            </a:solidFill>
            <a:prstDash val="sysDot"/>
            <a:miter lim="400000"/>
            <a:tailEnd type="triangle"/>
          </a:ln>
        </p:spPr>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69" name="Testbed  environment"/>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Testbed  environment</a:t>
            </a:r>
          </a:p>
        </p:txBody>
      </p:sp>
      <p:sp>
        <p:nvSpPr>
          <p:cNvPr id="470" name="25/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25/29</a:t>
            </a:r>
          </a:p>
        </p:txBody>
      </p:sp>
      <p:sp>
        <p:nvSpPr>
          <p:cNvPr id="471" name="Text"/>
          <p:cNvSpPr txBox="1"/>
          <p:nvPr/>
        </p:nvSpPr>
        <p:spPr>
          <a:xfrm>
            <a:off x="891734" y="2754947"/>
            <a:ext cx="190119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 </a:t>
            </a:r>
          </a:p>
        </p:txBody>
      </p:sp>
      <p:graphicFrame>
        <p:nvGraphicFramePr>
          <p:cNvPr id="472" name="Table"/>
          <p:cNvGraphicFramePr/>
          <p:nvPr/>
        </p:nvGraphicFramePr>
        <p:xfrm>
          <a:off x="4775200" y="2616200"/>
          <a:ext cx="14833600" cy="10468950"/>
        </p:xfrm>
        <a:graphic>
          <a:graphicData uri="http://schemas.openxmlformats.org/drawingml/2006/table">
            <a:tbl>
              <a:tblPr firstCol="1" bandRow="1">
                <a:tableStyleId>{4C3C2611-4C71-4FC5-86AE-919BDF0F9419}</a:tableStyleId>
              </a:tblPr>
              <a:tblGrid>
                <a:gridCol w="6324600">
                  <a:extLst>
                    <a:ext uri="{9D8B030D-6E8A-4147-A177-3AD203B41FA5}">
                      <a16:colId xmlns:a16="http://schemas.microsoft.com/office/drawing/2014/main" val="20000"/>
                    </a:ext>
                  </a:extLst>
                </a:gridCol>
                <a:gridCol w="8509000">
                  <a:extLst>
                    <a:ext uri="{9D8B030D-6E8A-4147-A177-3AD203B41FA5}">
                      <a16:colId xmlns:a16="http://schemas.microsoft.com/office/drawing/2014/main" val="20001"/>
                    </a:ext>
                  </a:extLst>
                </a:gridCol>
              </a:tblGrid>
              <a:tr h="917863">
                <a:tc>
                  <a:txBody>
                    <a:bodyPr/>
                    <a:lstStyle/>
                    <a:p>
                      <a:pPr>
                        <a:defRPr sz="1800">
                          <a:solidFill>
                            <a:srgbClr val="000000"/>
                          </a:solidFill>
                        </a:defRPr>
                      </a:pPr>
                      <a:r>
                        <a:rPr sz="3900">
                          <a:solidFill>
                            <a:srgbClr val="FFFFFF"/>
                          </a:solidFill>
                        </a:rPr>
                        <a:t>Simulator</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ns-2</a:t>
                      </a:r>
                    </a:p>
                  </a:txBody>
                  <a:tcPr marL="50800" marR="50800" marT="50800" marB="50800" anchor="ctr" horzOverflow="overflow"/>
                </a:tc>
                <a:extLst>
                  <a:ext uri="{0D108BD9-81ED-4DB2-BD59-A6C34878D82A}">
                    <a16:rowId xmlns:a16="http://schemas.microsoft.com/office/drawing/2014/main" val="10000"/>
                  </a:ext>
                </a:extLst>
              </a:tr>
              <a:tr h="917863">
                <a:tc>
                  <a:txBody>
                    <a:bodyPr/>
                    <a:lstStyle/>
                    <a:p>
                      <a:pPr>
                        <a:defRPr sz="1800">
                          <a:solidFill>
                            <a:srgbClr val="000000"/>
                          </a:solidFill>
                        </a:defRPr>
                      </a:pPr>
                      <a:r>
                        <a:rPr sz="3900">
                          <a:solidFill>
                            <a:srgbClr val="FFFFFF"/>
                          </a:solidFill>
                        </a:rPr>
                        <a:t>Algorithms tested</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ROFF,   STF_5ms,   STF_10ms</a:t>
                      </a:r>
                    </a:p>
                  </a:txBody>
                  <a:tcPr marL="50800" marR="50800" marT="50800" marB="50800" anchor="ctr" horzOverflow="overflow"/>
                </a:tc>
                <a:extLst>
                  <a:ext uri="{0D108BD9-81ED-4DB2-BD59-A6C34878D82A}">
                    <a16:rowId xmlns:a16="http://schemas.microsoft.com/office/drawing/2014/main" val="10001"/>
                  </a:ext>
                </a:extLst>
              </a:tr>
              <a:tr h="917863">
                <a:tc>
                  <a:txBody>
                    <a:bodyPr/>
                    <a:lstStyle/>
                    <a:p>
                      <a:pPr>
                        <a:defRPr sz="1800">
                          <a:solidFill>
                            <a:srgbClr val="000000"/>
                          </a:solidFill>
                        </a:defRPr>
                      </a:pPr>
                      <a:r>
                        <a:rPr sz="3900">
                          <a:solidFill>
                            <a:srgbClr val="FFFFFF"/>
                          </a:solidFill>
                        </a:rPr>
                        <a:t>Number of nodes</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100,  200,  400,  800,  1600</a:t>
                      </a:r>
                    </a:p>
                  </a:txBody>
                  <a:tcPr marL="50800" marR="50800" marT="50800" marB="50800" anchor="ctr" horzOverflow="overflow"/>
                </a:tc>
                <a:extLst>
                  <a:ext uri="{0D108BD9-81ED-4DB2-BD59-A6C34878D82A}">
                    <a16:rowId xmlns:a16="http://schemas.microsoft.com/office/drawing/2014/main" val="10002"/>
                  </a:ext>
                </a:extLst>
              </a:tr>
              <a:tr h="917863">
                <a:tc>
                  <a:txBody>
                    <a:bodyPr/>
                    <a:lstStyle/>
                    <a:p>
                      <a:pPr>
                        <a:defRPr sz="1800">
                          <a:solidFill>
                            <a:srgbClr val="000000"/>
                          </a:solidFill>
                        </a:defRPr>
                      </a:pPr>
                      <a:r>
                        <a:rPr sz="3900">
                          <a:solidFill>
                            <a:srgbClr val="FFFFFF"/>
                          </a:solidFill>
                        </a:rPr>
                        <a:t>Area of simulation</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4km straight highway, 6 lanes
</a:t>
                      </a:r>
                    </a:p>
                  </a:txBody>
                  <a:tcPr marL="50800" marR="50800" marT="50800" marB="50800" anchor="ctr" horzOverflow="overflow"/>
                </a:tc>
                <a:extLst>
                  <a:ext uri="{0D108BD9-81ED-4DB2-BD59-A6C34878D82A}">
                    <a16:rowId xmlns:a16="http://schemas.microsoft.com/office/drawing/2014/main" val="10003"/>
                  </a:ext>
                </a:extLst>
              </a:tr>
              <a:tr h="917863">
                <a:tc>
                  <a:txBody>
                    <a:bodyPr/>
                    <a:lstStyle/>
                    <a:p>
                      <a:pPr>
                        <a:defRPr sz="1800">
                          <a:solidFill>
                            <a:srgbClr val="000000"/>
                          </a:solidFill>
                        </a:defRPr>
                      </a:pPr>
                      <a:r>
                        <a:rPr sz="3900">
                          <a:solidFill>
                            <a:srgbClr val="FFFFFF"/>
                          </a:solidFill>
                        </a:rPr>
                        <a:t>Mobility model</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Freeway</a:t>
                      </a:r>
                    </a:p>
                  </a:txBody>
                  <a:tcPr marL="50800" marR="50800" marT="50800" marB="50800" anchor="ctr" horzOverflow="overflow"/>
                </a:tc>
                <a:extLst>
                  <a:ext uri="{0D108BD9-81ED-4DB2-BD59-A6C34878D82A}">
                    <a16:rowId xmlns:a16="http://schemas.microsoft.com/office/drawing/2014/main" val="10004"/>
                  </a:ext>
                </a:extLst>
              </a:tr>
              <a:tr h="917863">
                <a:tc>
                  <a:txBody>
                    <a:bodyPr/>
                    <a:lstStyle/>
                    <a:p>
                      <a:pPr>
                        <a:defRPr sz="1800">
                          <a:solidFill>
                            <a:srgbClr val="000000"/>
                          </a:solidFill>
                        </a:defRPr>
                      </a:pPr>
                      <a:r>
                        <a:rPr sz="3900">
                          <a:solidFill>
                            <a:srgbClr val="FFFFFF"/>
                          </a:solidFill>
                        </a:rPr>
                        <a:t>Propagation model</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Nakagami</a:t>
                      </a:r>
                    </a:p>
                  </a:txBody>
                  <a:tcPr marL="50800" marR="50800" marT="50800" marB="50800" anchor="ctr" horzOverflow="overflow"/>
                </a:tc>
                <a:extLst>
                  <a:ext uri="{0D108BD9-81ED-4DB2-BD59-A6C34878D82A}">
                    <a16:rowId xmlns:a16="http://schemas.microsoft.com/office/drawing/2014/main" val="10005"/>
                  </a:ext>
                </a:extLst>
              </a:tr>
              <a:tr h="917863">
                <a:tc>
                  <a:txBody>
                    <a:bodyPr/>
                    <a:lstStyle/>
                    <a:p>
                      <a:pPr>
                        <a:defRPr sz="1800">
                          <a:solidFill>
                            <a:srgbClr val="000000"/>
                          </a:solidFill>
                        </a:defRPr>
                      </a:pPr>
                      <a:r>
                        <a:rPr sz="3900">
                          <a:solidFill>
                            <a:srgbClr val="FFFFFF"/>
                          </a:solidFill>
                        </a:rPr>
                        <a:t>Speed of nodes (avg)</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60 km/h</a:t>
                      </a:r>
                    </a:p>
                  </a:txBody>
                  <a:tcPr marL="50800" marR="50800" marT="50800" marB="50800" anchor="ctr" horzOverflow="overflow"/>
                </a:tc>
                <a:extLst>
                  <a:ext uri="{0D108BD9-81ED-4DB2-BD59-A6C34878D82A}">
                    <a16:rowId xmlns:a16="http://schemas.microsoft.com/office/drawing/2014/main" val="10006"/>
                  </a:ext>
                </a:extLst>
              </a:tr>
              <a:tr h="917863">
                <a:tc>
                  <a:txBody>
                    <a:bodyPr/>
                    <a:lstStyle/>
                    <a:p>
                      <a:pPr>
                        <a:defRPr sz="1800">
                          <a:solidFill>
                            <a:srgbClr val="000000"/>
                          </a:solidFill>
                        </a:defRPr>
                      </a:pPr>
                      <a:r>
                        <a:rPr sz="3900">
                          <a:solidFill>
                            <a:srgbClr val="FFFFFF"/>
                          </a:solidFill>
                        </a:rPr>
                        <a:t>Bitrate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6 Mbps</a:t>
                      </a:r>
                    </a:p>
                  </a:txBody>
                  <a:tcPr marL="50800" marR="50800" marT="50800" marB="50800" anchor="ctr" horzOverflow="overflow"/>
                </a:tc>
                <a:extLst>
                  <a:ext uri="{0D108BD9-81ED-4DB2-BD59-A6C34878D82A}">
                    <a16:rowId xmlns:a16="http://schemas.microsoft.com/office/drawing/2014/main" val="10007"/>
                  </a:ext>
                </a:extLst>
              </a:tr>
              <a:tr h="917863">
                <a:tc>
                  <a:txBody>
                    <a:bodyPr/>
                    <a:lstStyle/>
                    <a:p>
                      <a:pPr>
                        <a:defRPr sz="1800">
                          <a:solidFill>
                            <a:srgbClr val="000000"/>
                          </a:solidFill>
                        </a:defRPr>
                      </a:pPr>
                      <a:r>
                        <a:rPr sz="3900">
                          <a:solidFill>
                            <a:srgbClr val="FFFFFF"/>
                          </a:solidFill>
                        </a:rPr>
                        <a:t>Transmission range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300,  600,  900 m</a:t>
                      </a:r>
                    </a:p>
                  </a:txBody>
                  <a:tcPr marL="50800" marR="50800" marT="50800" marB="50800" anchor="ctr" horzOverflow="overflow"/>
                </a:tc>
                <a:extLst>
                  <a:ext uri="{0D108BD9-81ED-4DB2-BD59-A6C34878D82A}">
                    <a16:rowId xmlns:a16="http://schemas.microsoft.com/office/drawing/2014/main" val="10008"/>
                  </a:ext>
                </a:extLst>
              </a:tr>
              <a:tr h="917863">
                <a:tc>
                  <a:txBody>
                    <a:bodyPr/>
                    <a:lstStyle/>
                    <a:p>
                      <a:pPr>
                        <a:defRPr sz="1800">
                          <a:solidFill>
                            <a:srgbClr val="000000"/>
                          </a:solidFill>
                        </a:defRPr>
                      </a:pPr>
                      <a:r>
                        <a:rPr sz="3900">
                          <a:solidFill>
                            <a:srgbClr val="FFFFFF"/>
                          </a:solidFill>
                        </a:rPr>
                        <a:t>Rx/Tx turnaround time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2 µs</a:t>
                      </a:r>
                    </a:p>
                  </a:txBody>
                  <a:tcPr marL="50800" marR="50800" marT="50800" marB="50800" anchor="ctr" horzOverflow="overflow"/>
                </a:tc>
                <a:extLst>
                  <a:ext uri="{0D108BD9-81ED-4DB2-BD59-A6C34878D82A}">
                    <a16:rowId xmlns:a16="http://schemas.microsoft.com/office/drawing/2014/main" val="10009"/>
                  </a:ext>
                </a:extLst>
              </a:tr>
              <a:tr h="917863">
                <a:tc>
                  <a:txBody>
                    <a:bodyPr/>
                    <a:lstStyle/>
                    <a:p>
                      <a:pPr>
                        <a:defRPr sz="1800">
                          <a:solidFill>
                            <a:srgbClr val="000000"/>
                          </a:solidFill>
                        </a:defRPr>
                      </a:pPr>
                      <a:r>
                        <a:rPr sz="3900">
                          <a:solidFill>
                            <a:srgbClr val="FFFFFF"/>
                          </a:solidFill>
                        </a:rPr>
                        <a:t>CCATime</a:t>
                      </a:r>
                    </a:p>
                  </a:txBody>
                  <a:tcPr marL="50800" marR="50800" marT="50800" marB="50800" anchor="ctr" horzOverflow="overflow">
                    <a:solidFill>
                      <a:srgbClr val="918583"/>
                    </a:solidFill>
                  </a:tcPr>
                </a:tc>
                <a:tc>
                  <a:txBody>
                    <a:bodyPr/>
                    <a:lstStyle/>
                    <a:p>
                      <a:pPr>
                        <a:defRPr sz="1800">
                          <a:solidFill>
                            <a:srgbClr val="000000"/>
                          </a:solidFill>
                        </a:defRPr>
                      </a:pPr>
                      <a:r>
                        <a:rPr sz="3900">
                          <a:solidFill>
                            <a:srgbClr val="5A5F5E"/>
                          </a:solidFill>
                        </a:rPr>
                        <a:t>8 µs</a:t>
                      </a:r>
                    </a:p>
                  </a:txBody>
                  <a:tcPr marL="50800" marR="50800" marT="50800" marB="508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76" name="PERFORMANCE  EVALUATION  1/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PERFORMANCE  EVALUATION  1/2</a:t>
            </a:r>
          </a:p>
        </p:txBody>
      </p:sp>
      <p:sp>
        <p:nvSpPr>
          <p:cNvPr id="477" name="26/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26/29</a:t>
            </a:r>
          </a:p>
        </p:txBody>
      </p:sp>
      <p:sp>
        <p:nvSpPr>
          <p:cNvPr id="478" name="Number of vehicles vs Forwarding Latency"/>
          <p:cNvSpPr txBox="1"/>
          <p:nvPr/>
        </p:nvSpPr>
        <p:spPr>
          <a:xfrm>
            <a:off x="6813512" y="11969750"/>
            <a:ext cx="10724816" cy="82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Number of vehicles vs Forwarding Latency</a:t>
            </a:r>
          </a:p>
        </p:txBody>
      </p:sp>
      <p:pic>
        <p:nvPicPr>
          <p:cNvPr id="479" name="fl.png" descr="fl.png"/>
          <p:cNvPicPr>
            <a:picLocks noChangeAspect="1"/>
          </p:cNvPicPr>
          <p:nvPr/>
        </p:nvPicPr>
        <p:blipFill>
          <a:blip r:embed="rId4">
            <a:extLst/>
          </a:blip>
          <a:stretch>
            <a:fillRect/>
          </a:stretch>
        </p:blipFill>
        <p:spPr>
          <a:xfrm>
            <a:off x="165100" y="4622800"/>
            <a:ext cx="24053800" cy="6905725"/>
          </a:xfrm>
          <a:prstGeom prst="rect">
            <a:avLst/>
          </a:prstGeom>
          <a:ln w="25400">
            <a:miter lim="400000"/>
          </a:ln>
          <a:effectLst>
            <a:outerShdw blurRad="127000" dist="76200" dir="5520000" rotWithShape="0">
              <a:srgbClr val="000000">
                <a:alpha val="60000"/>
              </a:srgbClr>
            </a:outerShdw>
          </a:effectLst>
        </p:spPr>
      </p:pic>
      <p:sp>
        <p:nvSpPr>
          <p:cNvPr id="480" name="Forwarding latency = time from when a previous forwarder has finished transmitting…"/>
          <p:cNvSpPr txBox="1"/>
          <p:nvPr/>
        </p:nvSpPr>
        <p:spPr>
          <a:xfrm>
            <a:off x="-355085" y="2616200"/>
            <a:ext cx="24103569"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t>Forwarding latency = time from when a previous forwarder has finished transmitting </a:t>
            </a:r>
          </a:p>
          <a:p>
            <a:r>
              <a:t>                            the message to when another node broadcasts the message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84" name="PERFORMANCE  EVALUATION  2/2"/>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PERFORMANCE  EVALUATION  2/2</a:t>
            </a:r>
          </a:p>
        </p:txBody>
      </p:sp>
      <p:sp>
        <p:nvSpPr>
          <p:cNvPr id="485" name="27/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27/29</a:t>
            </a:r>
          </a:p>
        </p:txBody>
      </p:sp>
      <p:sp>
        <p:nvSpPr>
          <p:cNvPr id="486" name="Number of vehicles vs Collision Probability (%)"/>
          <p:cNvSpPr txBox="1"/>
          <p:nvPr/>
        </p:nvSpPr>
        <p:spPr>
          <a:xfrm>
            <a:off x="6813512" y="11131550"/>
            <a:ext cx="11814672" cy="82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Number of vehicles vs Collision Probability (%)</a:t>
            </a:r>
          </a:p>
        </p:txBody>
      </p:sp>
      <p:pic>
        <p:nvPicPr>
          <p:cNvPr id="487" name="cp.png" descr="cp.png"/>
          <p:cNvPicPr>
            <a:picLocks noChangeAspect="1"/>
          </p:cNvPicPr>
          <p:nvPr/>
        </p:nvPicPr>
        <p:blipFill>
          <a:blip r:embed="rId4">
            <a:extLst/>
          </a:blip>
          <a:stretch>
            <a:fillRect/>
          </a:stretch>
        </p:blipFill>
        <p:spPr>
          <a:xfrm>
            <a:off x="317500" y="4038600"/>
            <a:ext cx="23876000" cy="6866212"/>
          </a:xfrm>
          <a:prstGeom prst="rect">
            <a:avLst/>
          </a:prstGeom>
          <a:ln w="25400">
            <a:miter lim="400000"/>
          </a:ln>
          <a:effectLst>
            <a:outerShdw blurRad="127000" dist="76200" dir="5520000" rotWithShape="0">
              <a:srgbClr val="000000">
                <a:alpha val="60000"/>
              </a:srgbClr>
            </a:outerShdw>
          </a:effectLst>
        </p:spPr>
      </p:pic>
      <p:sp>
        <p:nvSpPr>
          <p:cNvPr id="488" name="BDR = % of vehicles inside a vehicle's transmission range discovered through beacons"/>
          <p:cNvSpPr txBox="1"/>
          <p:nvPr/>
        </p:nvSpPr>
        <p:spPr>
          <a:xfrm>
            <a:off x="1503343" y="2616200"/>
            <a:ext cx="21504314" cy="825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r>
              <a:t>BDR = % of vehicles inside a vehicle's transmission range discovered through beacons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92" name="pros  and  con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pros  and  cons</a:t>
            </a:r>
          </a:p>
        </p:txBody>
      </p:sp>
      <p:sp>
        <p:nvSpPr>
          <p:cNvPr id="493" name="28/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28/29</a:t>
            </a:r>
          </a:p>
        </p:txBody>
      </p:sp>
      <p:sp>
        <p:nvSpPr>
          <p:cNvPr id="494" name="Collision avoidance thanks to minDiff in waiting times  Independence on empty spaces  between vehicles"/>
          <p:cNvSpPr txBox="1"/>
          <p:nvPr/>
        </p:nvSpPr>
        <p:spPr>
          <a:xfrm>
            <a:off x="3101534" y="4659947"/>
            <a:ext cx="9283701" cy="3756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lgn="l"/>
            <a:r>
              <a:rPr>
                <a:latin typeface="Gill Sans"/>
                <a:ea typeface="Gill Sans"/>
                <a:cs typeface="Gill Sans"/>
                <a:sym typeface="Gill Sans"/>
              </a:rPr>
              <a:t>Collision avoidance</a:t>
            </a:r>
            <a:r>
              <a:t> thanks to</a:t>
            </a:r>
            <a:br/>
            <a:r>
              <a:t>minDiff in waiting times</a:t>
            </a:r>
            <a:br/>
            <a:br/>
            <a:r>
              <a:rPr>
                <a:latin typeface="Gill Sans"/>
                <a:ea typeface="Gill Sans"/>
                <a:cs typeface="Gill Sans"/>
                <a:sym typeface="Gill Sans"/>
              </a:rPr>
              <a:t>Independence on empty spaces</a:t>
            </a:r>
            <a:r>
              <a:t> </a:t>
            </a:r>
            <a:br/>
            <a:r>
              <a:t>between vehicles</a:t>
            </a:r>
          </a:p>
        </p:txBody>
      </p:sp>
      <p:sp>
        <p:nvSpPr>
          <p:cNvPr id="495" name="Might not be fit for highly lossy environments due to imperfect detection of neighbors in NBT (performance evaluation not yet  performed)  Great overhead due to IDs in NBTs  (but it is possible to overcome this problem &quot;compressing&quot; NBTs via bitmaps)"/>
          <p:cNvSpPr txBox="1"/>
          <p:nvPr/>
        </p:nvSpPr>
        <p:spPr>
          <a:xfrm>
            <a:off x="13258800" y="4419600"/>
            <a:ext cx="8470900" cy="737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lgn="l"/>
            <a:r>
              <a:t>Might not be fit for </a:t>
            </a:r>
            <a:r>
              <a:rPr>
                <a:latin typeface="Gill Sans"/>
                <a:ea typeface="Gill Sans"/>
                <a:cs typeface="Gill Sans"/>
                <a:sym typeface="Gill Sans"/>
              </a:rPr>
              <a:t>highly lossy</a:t>
            </a:r>
            <a:br/>
            <a:r>
              <a:t>environments due to imperfect</a:t>
            </a:r>
            <a:br/>
            <a:r>
              <a:t>detection of neighbors in NBT</a:t>
            </a:r>
            <a:br/>
            <a:r>
              <a:t>(performance evaluation not yet </a:t>
            </a:r>
            <a:br/>
            <a:r>
              <a:t>performed)</a:t>
            </a:r>
            <a:br/>
            <a:br/>
            <a:r>
              <a:t>Great overhead due to IDs in NBTs  (but it is possible to overcome this problem "compressing" NBTs via </a:t>
            </a:r>
            <a:r>
              <a:rPr>
                <a:latin typeface="Gill Sans"/>
                <a:ea typeface="Gill Sans"/>
                <a:cs typeface="Gill Sans"/>
                <a:sym typeface="Gill Sans"/>
              </a:rPr>
              <a:t>bitmaps</a:t>
            </a:r>
            <a:r>
              <a:t>) </a:t>
            </a:r>
          </a:p>
        </p:txBody>
      </p:sp>
      <p:sp>
        <p:nvSpPr>
          <p:cNvPr id="496" name="Thumbs Up"/>
          <p:cNvSpPr/>
          <p:nvPr/>
        </p:nvSpPr>
        <p:spPr>
          <a:xfrm>
            <a:off x="1701545" y="4836811"/>
            <a:ext cx="1039233" cy="1139292"/>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66B132"/>
          </a:solidFill>
          <a:ln w="12700">
            <a:miter lim="400000"/>
          </a:ln>
        </p:spPr>
        <p:txBody>
          <a:bodyPr lIns="50800" tIns="50800" rIns="50800" bIns="50800" anchor="ctr"/>
          <a:lstStyle/>
          <a:p>
            <a:pPr>
              <a:defRPr>
                <a:solidFill>
                  <a:srgbClr val="FFFFFF"/>
                </a:solidFill>
              </a:defRPr>
            </a:pPr>
            <a:endParaRPr/>
          </a:p>
        </p:txBody>
      </p:sp>
      <p:sp>
        <p:nvSpPr>
          <p:cNvPr id="497" name="Thumbs Up"/>
          <p:cNvSpPr/>
          <p:nvPr/>
        </p:nvSpPr>
        <p:spPr>
          <a:xfrm>
            <a:off x="1701545" y="6971355"/>
            <a:ext cx="1039233" cy="1139292"/>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66B132"/>
          </a:solidFill>
          <a:ln w="12700">
            <a:miter lim="400000"/>
          </a:ln>
        </p:spPr>
        <p:txBody>
          <a:bodyPr lIns="50800" tIns="50800" rIns="50800" bIns="50800" anchor="ctr"/>
          <a:lstStyle/>
          <a:p>
            <a:pPr>
              <a:defRPr>
                <a:solidFill>
                  <a:srgbClr val="FFFFFF"/>
                </a:solidFill>
              </a:defRPr>
            </a:pPr>
            <a:endParaRPr/>
          </a:p>
        </p:txBody>
      </p:sp>
      <p:sp>
        <p:nvSpPr>
          <p:cNvPr id="498" name="Thumbs Up"/>
          <p:cNvSpPr/>
          <p:nvPr/>
        </p:nvSpPr>
        <p:spPr>
          <a:xfrm rot="10800000">
            <a:off x="21818600" y="5499100"/>
            <a:ext cx="1039232" cy="113929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499" name="Thumbs Up"/>
          <p:cNvSpPr/>
          <p:nvPr/>
        </p:nvSpPr>
        <p:spPr>
          <a:xfrm rot="10800000">
            <a:off x="21729700" y="9677400"/>
            <a:ext cx="1039232" cy="1139291"/>
          </a:xfrm>
          <a:custGeom>
            <a:avLst/>
            <a:gdLst/>
            <a:ahLst/>
            <a:cxnLst>
              <a:cxn ang="0">
                <a:pos x="wd2" y="hd2"/>
              </a:cxn>
              <a:cxn ang="5400000">
                <a:pos x="wd2" y="hd2"/>
              </a:cxn>
              <a:cxn ang="10800000">
                <a:pos x="wd2" y="hd2"/>
              </a:cxn>
              <a:cxn ang="16200000">
                <a:pos x="wd2" y="hd2"/>
              </a:cxn>
            </a:cxnLst>
            <a:rect l="0" t="0" r="r" b="b"/>
            <a:pathLst>
              <a:path w="21030" h="21599" extrusionOk="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500" name="Pros"/>
          <p:cNvSpPr txBox="1"/>
          <p:nvPr/>
        </p:nvSpPr>
        <p:spPr>
          <a:xfrm>
            <a:off x="5054917" y="3270250"/>
            <a:ext cx="2476501" cy="977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latin typeface="Gill Sans"/>
                <a:ea typeface="Gill Sans"/>
                <a:cs typeface="Gill Sans"/>
                <a:sym typeface="Gill Sans"/>
              </a:defRPr>
            </a:lvl1pPr>
          </a:lstStyle>
          <a:p>
            <a:r>
              <a:t>Pros</a:t>
            </a:r>
          </a:p>
        </p:txBody>
      </p:sp>
      <p:sp>
        <p:nvSpPr>
          <p:cNvPr id="501" name="Cons"/>
          <p:cNvSpPr txBox="1"/>
          <p:nvPr/>
        </p:nvSpPr>
        <p:spPr>
          <a:xfrm>
            <a:off x="15976600" y="3270250"/>
            <a:ext cx="2476500" cy="977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latin typeface="Gill Sans"/>
                <a:ea typeface="Gill Sans"/>
                <a:cs typeface="Gill Sans"/>
                <a:sym typeface="Gill Sans"/>
              </a:defRPr>
            </a:lvl1pPr>
          </a:lstStyle>
          <a:p>
            <a:r>
              <a:t>Cons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505" name="REference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REferences</a:t>
            </a:r>
          </a:p>
        </p:txBody>
      </p:sp>
      <p:sp>
        <p:nvSpPr>
          <p:cNvPr id="506" name="29/29"/>
          <p:cNvSpPr txBox="1"/>
          <p:nvPr/>
        </p:nvSpPr>
        <p:spPr>
          <a:xfrm>
            <a:off x="23062998" y="12884150"/>
            <a:ext cx="112810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29/29</a:t>
            </a:r>
          </a:p>
        </p:txBody>
      </p:sp>
      <p:sp>
        <p:nvSpPr>
          <p:cNvPr id="507" name="Open Book"/>
          <p:cNvSpPr/>
          <p:nvPr/>
        </p:nvSpPr>
        <p:spPr>
          <a:xfrm>
            <a:off x="15609366" y="5018129"/>
            <a:ext cx="7444682" cy="689272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2"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4"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7" y="3468"/>
                </a:lnTo>
                <a:cubicBezTo>
                  <a:pt x="9179" y="3735"/>
                  <a:pt x="9581" y="4051"/>
                  <a:pt x="9828" y="4414"/>
                </a:cubicBezTo>
                <a:lnTo>
                  <a:pt x="1694" y="1019"/>
                </a:lnTo>
                <a:lnTo>
                  <a:pt x="1254" y="1250"/>
                </a:lnTo>
                <a:lnTo>
                  <a:pt x="10544" y="5127"/>
                </a:lnTo>
                <a:lnTo>
                  <a:pt x="10544"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808785">
              <a:alpha val="30000"/>
            </a:srgbClr>
          </a:solidFill>
          <a:ln w="12700">
            <a:miter lim="400000"/>
          </a:ln>
        </p:spPr>
        <p:txBody>
          <a:bodyPr lIns="50800" tIns="50800" rIns="50800" bIns="50800" anchor="ctr"/>
          <a:lstStyle/>
          <a:p>
            <a:pPr>
              <a:defRPr>
                <a:solidFill>
                  <a:srgbClr val="FFFFFF"/>
                </a:solidFill>
              </a:defRPr>
            </a:pPr>
            <a:endParaRPr/>
          </a:p>
        </p:txBody>
      </p:sp>
      <p:sp>
        <p:nvSpPr>
          <p:cNvPr id="508" name="Marc Heissenbüttel, Torsten Braun, Thomas Bernoulli, Markus Wälchli. BLR: beacon-less routing algorithm for mobile ad hoc networks (2004).   https://www.sciencedirect.com/science/article/pii/S0140366404000271?via%3Dihub…"/>
          <p:cNvSpPr txBox="1"/>
          <p:nvPr/>
        </p:nvSpPr>
        <p:spPr>
          <a:xfrm>
            <a:off x="-22666" y="2653347"/>
            <a:ext cx="19545301" cy="720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1312068" lvl="1" indent="-575468" algn="just">
              <a:spcBef>
                <a:spcPts val="1200"/>
              </a:spcBef>
              <a:buClr>
                <a:srgbClr val="535353"/>
              </a:buClr>
              <a:buSzPct val="82000"/>
              <a:buChar char="•"/>
            </a:pPr>
            <a:r>
              <a:t>Marc Heissenbüttel, Torsten Braun, Thomas Bernoulli, Markus Wälchli. BLR: beacon-less routing algorithm for mobile ad hoc networks (2004). </a:t>
            </a:r>
            <a:br>
              <a:rPr sz="2000"/>
            </a:br>
            <a:br>
              <a:rPr sz="2000"/>
            </a:br>
            <a:r>
              <a:rPr sz="4000" u="sng">
                <a:latin typeface="Courier New"/>
                <a:ea typeface="Courier New"/>
                <a:cs typeface="Courier New"/>
                <a:sym typeface="Courier New"/>
                <a:hlinkClick r:id="rId4"/>
              </a:rPr>
              <a:t>https://www.sciencedirect.com/science/article/pii/S0140366404000271?via%3Dihub</a:t>
            </a:r>
          </a:p>
          <a:p>
            <a:pPr lvl="1" algn="just">
              <a:spcBef>
                <a:spcPts val="1200"/>
              </a:spcBef>
            </a:pPr>
            <a:endParaRPr sz="4000" u="sng">
              <a:latin typeface="Courier New"/>
              <a:ea typeface="Courier New"/>
              <a:cs typeface="Courier New"/>
              <a:sym typeface="Courier New"/>
              <a:hlinkClick r:id="rId4"/>
            </a:endParaRPr>
          </a:p>
          <a:p>
            <a:pPr lvl="1" algn="just">
              <a:spcBef>
                <a:spcPts val="1200"/>
              </a:spcBef>
            </a:pPr>
            <a:endParaRPr sz="4000" u="sng">
              <a:latin typeface="Courier New"/>
              <a:ea typeface="Courier New"/>
              <a:cs typeface="Courier New"/>
              <a:sym typeface="Courier New"/>
              <a:hlinkClick r:id="rId4"/>
            </a:endParaRPr>
          </a:p>
          <a:p>
            <a:pPr marL="1312068" lvl="1" indent="-575468" algn="just">
              <a:buClr>
                <a:srgbClr val="535353"/>
              </a:buClr>
              <a:buSzPct val="82000"/>
              <a:buChar char="•"/>
            </a:pPr>
            <a:r>
              <a:t> Hongseok Yoo, Dongkyun Kim. ROFF: RObust and Fast Forwarding in Vehicular Ad-Hoc Networks (2014).</a:t>
            </a:r>
            <a:br>
              <a:rPr sz="2000"/>
            </a:br>
            <a:br>
              <a:rPr sz="2000"/>
            </a:br>
            <a:r>
              <a:rPr sz="4000" u="sng">
                <a:latin typeface="Courier New"/>
                <a:ea typeface="Courier New"/>
                <a:cs typeface="Courier New"/>
                <a:sym typeface="Courier New"/>
                <a:hlinkClick r:id="rId5"/>
              </a:rPr>
              <a:t>https://ieeexplore.ieee.org/document/6906275</a:t>
            </a:r>
            <a:r>
              <a:rPr>
                <a:latin typeface="Courier New"/>
                <a:ea typeface="Courier New"/>
                <a:cs typeface="Courier New"/>
                <a:sym typeface="Courier New"/>
              </a:rP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44" name="3/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3/29</a:t>
            </a:r>
          </a:p>
        </p:txBody>
      </p:sp>
      <p:sp>
        <p:nvSpPr>
          <p:cNvPr id="145" name="Each node is aware of its position (e.g. via GPS)…"/>
          <p:cNvSpPr txBox="1"/>
          <p:nvPr/>
        </p:nvSpPr>
        <p:spPr>
          <a:xfrm>
            <a:off x="3723834" y="4088447"/>
            <a:ext cx="15265401" cy="5282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5468" indent="-575468" algn="l">
              <a:buClr>
                <a:srgbClr val="535353"/>
              </a:buClr>
              <a:buSzPct val="82000"/>
              <a:buChar char="•"/>
            </a:pPr>
            <a:r>
              <a:t>Each node is </a:t>
            </a:r>
            <a:r>
              <a:rPr>
                <a:latin typeface="Gill Sans"/>
                <a:ea typeface="Gill Sans"/>
                <a:cs typeface="Gill Sans"/>
                <a:sym typeface="Gill Sans"/>
              </a:rPr>
              <a:t>aware</a:t>
            </a:r>
            <a:r>
              <a:t> of its position (e.g. via GPS)</a:t>
            </a:r>
            <a:br/>
            <a:endParaRPr/>
          </a:p>
          <a:p>
            <a:pPr marL="575468" indent="-575468" algn="l">
              <a:buClr>
                <a:srgbClr val="535353"/>
              </a:buClr>
              <a:buSzPct val="82000"/>
              <a:buChar char="•"/>
            </a:pPr>
            <a:endParaRPr/>
          </a:p>
          <a:p>
            <a:pPr marL="575468" indent="-575468" algn="l">
              <a:buClr>
                <a:srgbClr val="535353"/>
              </a:buClr>
              <a:buSzPct val="82000"/>
              <a:buChar char="•"/>
            </a:pPr>
            <a:endParaRPr/>
          </a:p>
          <a:p>
            <a:pPr marL="575468" indent="-575468" algn="l">
              <a:buClr>
                <a:srgbClr val="535353"/>
              </a:buClr>
              <a:buSzPct val="82000"/>
              <a:buChar char="•"/>
            </a:pPr>
            <a:r>
              <a:t>Two </a:t>
            </a:r>
            <a:r>
              <a:rPr>
                <a:latin typeface="Gill Sans"/>
                <a:ea typeface="Gill Sans"/>
                <a:cs typeface="Gill Sans"/>
                <a:sym typeface="Gill Sans"/>
              </a:rPr>
              <a:t>parameters</a:t>
            </a:r>
            <a:r>
              <a:t> need to be set:</a:t>
            </a:r>
          </a:p>
          <a:p>
            <a:pPr marL="2048668" lvl="2" indent="-575468" algn="l">
              <a:buClr>
                <a:srgbClr val="535353"/>
              </a:buClr>
              <a:buSzPct val="82000"/>
              <a:buChar char="•"/>
            </a:pPr>
            <a:r>
              <a:rPr>
                <a:latin typeface="Courier New"/>
                <a:ea typeface="Courier New"/>
                <a:cs typeface="Courier New"/>
                <a:sym typeface="Courier New"/>
              </a:rPr>
              <a:t>max_delay</a:t>
            </a:r>
            <a:r>
              <a:t>:    maximum delay per hop</a:t>
            </a:r>
          </a:p>
          <a:p>
            <a:pPr marL="2048668" lvl="2" indent="-575468" algn="l">
              <a:buClr>
                <a:srgbClr val="535353"/>
              </a:buClr>
              <a:buSzPct val="82000"/>
              <a:buChar char="•"/>
            </a:pPr>
            <a:r>
              <a:rPr>
                <a:latin typeface="Courier New"/>
                <a:ea typeface="Courier New"/>
                <a:cs typeface="Courier New"/>
                <a:sym typeface="Courier New"/>
              </a:rPr>
              <a:t>r</a:t>
            </a:r>
            <a:r>
              <a:t>:                     maximum tranmission radius</a:t>
            </a:r>
          </a:p>
        </p:txBody>
      </p:sp>
      <p:sp>
        <p:nvSpPr>
          <p:cNvPr id="146" name="Location Pin"/>
          <p:cNvSpPr/>
          <p:nvPr/>
        </p:nvSpPr>
        <p:spPr>
          <a:xfrm>
            <a:off x="18935700" y="2679700"/>
            <a:ext cx="1382967" cy="22289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solidFill>
            <a:srgbClr val="808785"/>
          </a:solidFill>
          <a:ln w="12700">
            <a:miter lim="400000"/>
          </a:ln>
        </p:spPr>
        <p:txBody>
          <a:bodyPr lIns="50800" tIns="50800" rIns="50800" bIns="50800" anchor="ctr"/>
          <a:lstStyle/>
          <a:p>
            <a:pPr>
              <a:defRPr>
                <a:solidFill>
                  <a:srgbClr val="FFFFFF"/>
                </a:solidFill>
              </a:defRPr>
            </a:pPr>
            <a:endParaRPr/>
          </a:p>
        </p:txBody>
      </p:sp>
      <p:sp>
        <p:nvSpPr>
          <p:cNvPr id="147" name="Circle"/>
          <p:cNvSpPr/>
          <p:nvPr/>
        </p:nvSpPr>
        <p:spPr>
          <a:xfrm>
            <a:off x="18999200" y="9512300"/>
            <a:ext cx="1397000" cy="1397000"/>
          </a:xfrm>
          <a:prstGeom prst="ellipse">
            <a:avLst/>
          </a:prstGeom>
          <a:ln w="50800">
            <a:solidFill>
              <a:srgbClr val="B4B4B4"/>
            </a:solidFill>
            <a:miter lim="400000"/>
          </a:ln>
        </p:spPr>
        <p:txBody>
          <a:bodyPr lIns="50800" tIns="50800" rIns="50800" bIns="50800" anchor="ctr"/>
          <a:lstStyle/>
          <a:p>
            <a:endParaRPr/>
          </a:p>
        </p:txBody>
      </p:sp>
      <p:sp>
        <p:nvSpPr>
          <p:cNvPr id="148" name="Circle"/>
          <p:cNvSpPr/>
          <p:nvPr/>
        </p:nvSpPr>
        <p:spPr>
          <a:xfrm>
            <a:off x="18618200" y="9131300"/>
            <a:ext cx="2159000" cy="2159000"/>
          </a:xfrm>
          <a:prstGeom prst="ellipse">
            <a:avLst/>
          </a:prstGeom>
          <a:ln w="38100">
            <a:solidFill>
              <a:srgbClr val="B4B4B4"/>
            </a:solidFill>
            <a:miter lim="400000"/>
          </a:ln>
        </p:spPr>
        <p:txBody>
          <a:bodyPr lIns="50800" tIns="50800" rIns="50800" bIns="50800" anchor="ctr"/>
          <a:lstStyle/>
          <a:p>
            <a:endParaRPr/>
          </a:p>
        </p:txBody>
      </p:sp>
      <p:sp>
        <p:nvSpPr>
          <p:cNvPr id="149" name="Circle"/>
          <p:cNvSpPr/>
          <p:nvPr/>
        </p:nvSpPr>
        <p:spPr>
          <a:xfrm>
            <a:off x="19278600" y="9791700"/>
            <a:ext cx="838200" cy="838200"/>
          </a:xfrm>
          <a:prstGeom prst="ellipse">
            <a:avLst/>
          </a:prstGeom>
          <a:ln w="101600">
            <a:solidFill>
              <a:srgbClr val="B4B4B4"/>
            </a:solidFill>
            <a:miter lim="400000"/>
          </a:ln>
        </p:spPr>
        <p:txBody>
          <a:bodyPr lIns="50800" tIns="50800" rIns="50800" bIns="50800" anchor="ctr"/>
          <a:lstStyle/>
          <a:p>
            <a:endParaRPr/>
          </a:p>
        </p:txBody>
      </p:sp>
      <p:sp>
        <p:nvSpPr>
          <p:cNvPr id="150" name="Circle"/>
          <p:cNvSpPr/>
          <p:nvPr/>
        </p:nvSpPr>
        <p:spPr>
          <a:xfrm>
            <a:off x="18034000" y="8547100"/>
            <a:ext cx="3327400" cy="3327400"/>
          </a:xfrm>
          <a:prstGeom prst="ellipse">
            <a:avLst/>
          </a:prstGeom>
          <a:ln w="12700">
            <a:solidFill>
              <a:srgbClr val="B4B4B4">
                <a:alpha val="79000"/>
              </a:srgbClr>
            </a:solidFill>
            <a:miter lim="400000"/>
          </a:ln>
        </p:spPr>
        <p:txBody>
          <a:bodyPr lIns="50800" tIns="50800" rIns="50800" bIns="50800" anchor="ctr"/>
          <a:lstStyle/>
          <a:p>
            <a:endParaRPr/>
          </a:p>
        </p:txBody>
      </p:sp>
      <p:sp>
        <p:nvSpPr>
          <p:cNvPr id="151" name="Line"/>
          <p:cNvSpPr/>
          <p:nvPr/>
        </p:nvSpPr>
        <p:spPr>
          <a:xfrm flipV="1">
            <a:off x="19737317" y="9096437"/>
            <a:ext cx="1078733" cy="1085501"/>
          </a:xfrm>
          <a:prstGeom prst="line">
            <a:avLst/>
          </a:prstGeom>
          <a:ln w="63500">
            <a:solidFill>
              <a:srgbClr val="5A5F5E"/>
            </a:solidFill>
            <a:miter lim="400000"/>
            <a:headEnd type="oval"/>
            <a:tailEnd type="arrow"/>
          </a:ln>
        </p:spPr>
        <p:txBody>
          <a:bodyPr lIns="50800" tIns="50800" rIns="50800" bIns="50800" anchor="ctr"/>
          <a:lstStyle/>
          <a:p>
            <a:endParaRPr/>
          </a:p>
        </p:txBody>
      </p:sp>
      <p:sp>
        <p:nvSpPr>
          <p:cNvPr id="152" name="Circle"/>
          <p:cNvSpPr/>
          <p:nvPr/>
        </p:nvSpPr>
        <p:spPr>
          <a:xfrm>
            <a:off x="18338800" y="6959600"/>
            <a:ext cx="419100" cy="419100"/>
          </a:xfrm>
          <a:prstGeom prst="ellipse">
            <a:avLst/>
          </a:prstGeom>
          <a:solidFill>
            <a:srgbClr val="808785"/>
          </a:solidFill>
          <a:ln w="12700">
            <a:miter lim="400000"/>
          </a:ln>
        </p:spPr>
        <p:txBody>
          <a:bodyPr lIns="50800" tIns="50800" rIns="50800" bIns="50800" anchor="ctr"/>
          <a:lstStyle/>
          <a:p>
            <a:pPr>
              <a:defRPr>
                <a:solidFill>
                  <a:srgbClr val="FFFFFF"/>
                </a:solidFill>
              </a:defRPr>
            </a:pPr>
            <a:endParaRPr/>
          </a:p>
        </p:txBody>
      </p:sp>
      <p:sp>
        <p:nvSpPr>
          <p:cNvPr id="153" name="Circle"/>
          <p:cNvSpPr/>
          <p:nvPr/>
        </p:nvSpPr>
        <p:spPr>
          <a:xfrm>
            <a:off x="20637500" y="6997700"/>
            <a:ext cx="419100" cy="419100"/>
          </a:xfrm>
          <a:prstGeom prst="ellipse">
            <a:avLst/>
          </a:prstGeom>
          <a:solidFill>
            <a:srgbClr val="808785"/>
          </a:solidFill>
          <a:ln w="12700">
            <a:miter lim="400000"/>
          </a:ln>
        </p:spPr>
        <p:txBody>
          <a:bodyPr lIns="50800" tIns="50800" rIns="50800" bIns="50800" anchor="ctr"/>
          <a:lstStyle/>
          <a:p>
            <a:pPr>
              <a:defRPr>
                <a:solidFill>
                  <a:srgbClr val="FFFFFF"/>
                </a:solidFill>
              </a:defRPr>
            </a:pPr>
            <a:endParaRPr/>
          </a:p>
        </p:txBody>
      </p:sp>
      <p:cxnSp>
        <p:nvCxnSpPr>
          <p:cNvPr id="154" name="Connection Line"/>
          <p:cNvCxnSpPr>
            <a:stCxn id="152" idx="0"/>
            <a:endCxn id="153" idx="0"/>
          </p:cNvCxnSpPr>
          <p:nvPr/>
        </p:nvCxnSpPr>
        <p:spPr>
          <a:xfrm>
            <a:off x="18548350" y="7169150"/>
            <a:ext cx="2298700" cy="38100"/>
          </a:xfrm>
          <a:prstGeom prst="straightConnector1">
            <a:avLst/>
          </a:prstGeom>
          <a:ln w="63500">
            <a:solidFill>
              <a:srgbClr val="808785"/>
            </a:solidFill>
            <a:miter lim="400000"/>
            <a:tailEnd type="arrow"/>
          </a:ln>
        </p:spPr>
      </p:cxnSp>
      <p:sp>
        <p:nvSpPr>
          <p:cNvPr id="155" name="Clock"/>
          <p:cNvSpPr/>
          <p:nvPr/>
        </p:nvSpPr>
        <p:spPr>
          <a:xfrm>
            <a:off x="19170650" y="5969000"/>
            <a:ext cx="1054101" cy="1054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2" y="0"/>
                  <a:pt x="10800" y="0"/>
                </a:cubicBezTo>
                <a:close/>
                <a:moveTo>
                  <a:pt x="10714" y="1340"/>
                </a:moveTo>
                <a:lnTo>
                  <a:pt x="10886" y="1340"/>
                </a:lnTo>
                <a:cubicBezTo>
                  <a:pt x="10994" y="1340"/>
                  <a:pt x="11080" y="1426"/>
                  <a:pt x="11080" y="1534"/>
                </a:cubicBezTo>
                <a:lnTo>
                  <a:pt x="11080" y="3100"/>
                </a:lnTo>
                <a:cubicBezTo>
                  <a:pt x="11080" y="3208"/>
                  <a:pt x="10994" y="3294"/>
                  <a:pt x="10886" y="3294"/>
                </a:cubicBezTo>
                <a:lnTo>
                  <a:pt x="10714" y="3294"/>
                </a:lnTo>
                <a:cubicBezTo>
                  <a:pt x="10606" y="3294"/>
                  <a:pt x="10520" y="3208"/>
                  <a:pt x="10520" y="3100"/>
                </a:cubicBezTo>
                <a:lnTo>
                  <a:pt x="10520" y="1534"/>
                </a:lnTo>
                <a:cubicBezTo>
                  <a:pt x="10520" y="1426"/>
                  <a:pt x="10606" y="1340"/>
                  <a:pt x="10714" y="1340"/>
                </a:cubicBezTo>
                <a:close/>
                <a:moveTo>
                  <a:pt x="6218" y="2541"/>
                </a:moveTo>
                <a:cubicBezTo>
                  <a:pt x="6293" y="2532"/>
                  <a:pt x="6369" y="2567"/>
                  <a:pt x="6409" y="2636"/>
                </a:cubicBezTo>
                <a:lnTo>
                  <a:pt x="7192" y="3991"/>
                </a:lnTo>
                <a:cubicBezTo>
                  <a:pt x="7246" y="4083"/>
                  <a:pt x="7215" y="4202"/>
                  <a:pt x="7123" y="4256"/>
                </a:cubicBezTo>
                <a:lnTo>
                  <a:pt x="6971" y="4342"/>
                </a:lnTo>
                <a:cubicBezTo>
                  <a:pt x="6879" y="4396"/>
                  <a:pt x="6760" y="4363"/>
                  <a:pt x="6706" y="4271"/>
                </a:cubicBezTo>
                <a:lnTo>
                  <a:pt x="5923" y="2916"/>
                </a:lnTo>
                <a:cubicBezTo>
                  <a:pt x="5869" y="2824"/>
                  <a:pt x="5902" y="2700"/>
                  <a:pt x="5994" y="2651"/>
                </a:cubicBezTo>
                <a:lnTo>
                  <a:pt x="6146" y="2565"/>
                </a:lnTo>
                <a:cubicBezTo>
                  <a:pt x="6169" y="2551"/>
                  <a:pt x="6194" y="2544"/>
                  <a:pt x="6218" y="2541"/>
                </a:cubicBezTo>
                <a:close/>
                <a:moveTo>
                  <a:pt x="15382" y="2541"/>
                </a:moveTo>
                <a:cubicBezTo>
                  <a:pt x="15406" y="2544"/>
                  <a:pt x="15431" y="2551"/>
                  <a:pt x="15454" y="2565"/>
                </a:cubicBezTo>
                <a:lnTo>
                  <a:pt x="15606" y="2651"/>
                </a:lnTo>
                <a:cubicBezTo>
                  <a:pt x="15698" y="2705"/>
                  <a:pt x="15731" y="2824"/>
                  <a:pt x="15677" y="2916"/>
                </a:cubicBezTo>
                <a:lnTo>
                  <a:pt x="14894" y="4271"/>
                </a:lnTo>
                <a:cubicBezTo>
                  <a:pt x="14840" y="4363"/>
                  <a:pt x="14721" y="4396"/>
                  <a:pt x="14629" y="4342"/>
                </a:cubicBezTo>
                <a:lnTo>
                  <a:pt x="14477" y="4256"/>
                </a:lnTo>
                <a:cubicBezTo>
                  <a:pt x="14385" y="4202"/>
                  <a:pt x="14354" y="4083"/>
                  <a:pt x="14408" y="3991"/>
                </a:cubicBezTo>
                <a:lnTo>
                  <a:pt x="15191" y="2636"/>
                </a:lnTo>
                <a:cubicBezTo>
                  <a:pt x="15231" y="2567"/>
                  <a:pt x="15307" y="2532"/>
                  <a:pt x="15382" y="2541"/>
                </a:cubicBezTo>
                <a:close/>
                <a:moveTo>
                  <a:pt x="16951" y="4904"/>
                </a:moveTo>
                <a:lnTo>
                  <a:pt x="17280" y="5282"/>
                </a:lnTo>
                <a:lnTo>
                  <a:pt x="11762" y="10660"/>
                </a:lnTo>
                <a:lnTo>
                  <a:pt x="12221" y="10903"/>
                </a:lnTo>
                <a:lnTo>
                  <a:pt x="11600" y="11978"/>
                </a:lnTo>
                <a:lnTo>
                  <a:pt x="10876" y="11524"/>
                </a:lnTo>
                <a:lnTo>
                  <a:pt x="10265" y="12118"/>
                </a:lnTo>
                <a:lnTo>
                  <a:pt x="9433" y="11205"/>
                </a:lnTo>
                <a:lnTo>
                  <a:pt x="9833" y="10871"/>
                </a:lnTo>
                <a:lnTo>
                  <a:pt x="6161" y="8576"/>
                </a:lnTo>
                <a:lnTo>
                  <a:pt x="6556" y="7896"/>
                </a:lnTo>
                <a:lnTo>
                  <a:pt x="10736" y="10115"/>
                </a:lnTo>
                <a:lnTo>
                  <a:pt x="16951" y="4904"/>
                </a:lnTo>
                <a:close/>
                <a:moveTo>
                  <a:pt x="2838" y="5899"/>
                </a:moveTo>
                <a:cubicBezTo>
                  <a:pt x="2863" y="5903"/>
                  <a:pt x="2888" y="5911"/>
                  <a:pt x="2911" y="5925"/>
                </a:cubicBezTo>
                <a:lnTo>
                  <a:pt x="4266" y="6708"/>
                </a:lnTo>
                <a:cubicBezTo>
                  <a:pt x="4358" y="6762"/>
                  <a:pt x="4391" y="6879"/>
                  <a:pt x="4337" y="6971"/>
                </a:cubicBezTo>
                <a:lnTo>
                  <a:pt x="4249" y="7123"/>
                </a:lnTo>
                <a:cubicBezTo>
                  <a:pt x="4195" y="7215"/>
                  <a:pt x="4078" y="7248"/>
                  <a:pt x="3986" y="7194"/>
                </a:cubicBezTo>
                <a:lnTo>
                  <a:pt x="2629" y="6411"/>
                </a:lnTo>
                <a:cubicBezTo>
                  <a:pt x="2537" y="6357"/>
                  <a:pt x="2506" y="6238"/>
                  <a:pt x="2560" y="6146"/>
                </a:cubicBezTo>
                <a:lnTo>
                  <a:pt x="2646" y="5994"/>
                </a:lnTo>
                <a:cubicBezTo>
                  <a:pt x="2686" y="5925"/>
                  <a:pt x="2764" y="5890"/>
                  <a:pt x="2838" y="5899"/>
                </a:cubicBezTo>
                <a:close/>
                <a:moveTo>
                  <a:pt x="18757" y="5899"/>
                </a:moveTo>
                <a:cubicBezTo>
                  <a:pt x="18831" y="5890"/>
                  <a:pt x="18908" y="5925"/>
                  <a:pt x="18949" y="5994"/>
                </a:cubicBezTo>
                <a:lnTo>
                  <a:pt x="19035" y="6146"/>
                </a:lnTo>
                <a:cubicBezTo>
                  <a:pt x="19089" y="6238"/>
                  <a:pt x="19056" y="6357"/>
                  <a:pt x="18964" y="6411"/>
                </a:cubicBezTo>
                <a:lnTo>
                  <a:pt x="17609" y="7194"/>
                </a:lnTo>
                <a:cubicBezTo>
                  <a:pt x="17517" y="7248"/>
                  <a:pt x="17398" y="7215"/>
                  <a:pt x="17344" y="7123"/>
                </a:cubicBezTo>
                <a:lnTo>
                  <a:pt x="17258" y="6971"/>
                </a:lnTo>
                <a:cubicBezTo>
                  <a:pt x="17204" y="6879"/>
                  <a:pt x="17237" y="6762"/>
                  <a:pt x="17329" y="6708"/>
                </a:cubicBezTo>
                <a:lnTo>
                  <a:pt x="18684" y="5925"/>
                </a:lnTo>
                <a:cubicBezTo>
                  <a:pt x="18707" y="5911"/>
                  <a:pt x="18732" y="5903"/>
                  <a:pt x="18757" y="5899"/>
                </a:cubicBezTo>
                <a:close/>
                <a:moveTo>
                  <a:pt x="10800" y="10439"/>
                </a:moveTo>
                <a:cubicBezTo>
                  <a:pt x="10707" y="10439"/>
                  <a:pt x="10614" y="10475"/>
                  <a:pt x="10543" y="10545"/>
                </a:cubicBezTo>
                <a:cubicBezTo>
                  <a:pt x="10402" y="10686"/>
                  <a:pt x="10402" y="10915"/>
                  <a:pt x="10543" y="11057"/>
                </a:cubicBezTo>
                <a:cubicBezTo>
                  <a:pt x="10685" y="11198"/>
                  <a:pt x="10915" y="11198"/>
                  <a:pt x="11057" y="11057"/>
                </a:cubicBezTo>
                <a:cubicBezTo>
                  <a:pt x="11198" y="10915"/>
                  <a:pt x="11198" y="10686"/>
                  <a:pt x="11057" y="10545"/>
                </a:cubicBezTo>
                <a:cubicBezTo>
                  <a:pt x="10986" y="10475"/>
                  <a:pt x="10893" y="10439"/>
                  <a:pt x="10800" y="10439"/>
                </a:cubicBezTo>
                <a:close/>
                <a:moveTo>
                  <a:pt x="1529" y="10520"/>
                </a:moveTo>
                <a:lnTo>
                  <a:pt x="3095" y="10520"/>
                </a:lnTo>
                <a:cubicBezTo>
                  <a:pt x="3203" y="10520"/>
                  <a:pt x="3289" y="10606"/>
                  <a:pt x="3289" y="10714"/>
                </a:cubicBezTo>
                <a:lnTo>
                  <a:pt x="3289" y="10886"/>
                </a:lnTo>
                <a:cubicBezTo>
                  <a:pt x="3289" y="10994"/>
                  <a:pt x="3203" y="11082"/>
                  <a:pt x="3095" y="11082"/>
                </a:cubicBezTo>
                <a:lnTo>
                  <a:pt x="1529" y="11082"/>
                </a:lnTo>
                <a:cubicBezTo>
                  <a:pt x="1426" y="11082"/>
                  <a:pt x="1333" y="10994"/>
                  <a:pt x="1333" y="10886"/>
                </a:cubicBezTo>
                <a:lnTo>
                  <a:pt x="1333" y="10714"/>
                </a:lnTo>
                <a:cubicBezTo>
                  <a:pt x="1333" y="10606"/>
                  <a:pt x="1421" y="10520"/>
                  <a:pt x="1529" y="10520"/>
                </a:cubicBezTo>
                <a:close/>
                <a:moveTo>
                  <a:pt x="18500" y="10520"/>
                </a:moveTo>
                <a:lnTo>
                  <a:pt x="20066" y="10520"/>
                </a:lnTo>
                <a:cubicBezTo>
                  <a:pt x="20174" y="10520"/>
                  <a:pt x="20260" y="10606"/>
                  <a:pt x="20260" y="10714"/>
                </a:cubicBezTo>
                <a:lnTo>
                  <a:pt x="20260" y="10886"/>
                </a:lnTo>
                <a:cubicBezTo>
                  <a:pt x="20260" y="10994"/>
                  <a:pt x="20174" y="11082"/>
                  <a:pt x="20066" y="11082"/>
                </a:cubicBezTo>
                <a:lnTo>
                  <a:pt x="18500" y="11082"/>
                </a:lnTo>
                <a:cubicBezTo>
                  <a:pt x="18392" y="11082"/>
                  <a:pt x="18306" y="10994"/>
                  <a:pt x="18306" y="10886"/>
                </a:cubicBezTo>
                <a:lnTo>
                  <a:pt x="18306" y="10714"/>
                </a:lnTo>
                <a:cubicBezTo>
                  <a:pt x="18306" y="10606"/>
                  <a:pt x="18392" y="10520"/>
                  <a:pt x="18500" y="10520"/>
                </a:cubicBezTo>
                <a:close/>
                <a:moveTo>
                  <a:pt x="4058" y="14383"/>
                </a:moveTo>
                <a:cubicBezTo>
                  <a:pt x="4133" y="14373"/>
                  <a:pt x="4209" y="14408"/>
                  <a:pt x="4249" y="14477"/>
                </a:cubicBezTo>
                <a:lnTo>
                  <a:pt x="4337" y="14629"/>
                </a:lnTo>
                <a:cubicBezTo>
                  <a:pt x="4391" y="14721"/>
                  <a:pt x="4358" y="14840"/>
                  <a:pt x="4266" y="14894"/>
                </a:cubicBezTo>
                <a:lnTo>
                  <a:pt x="2911" y="15677"/>
                </a:lnTo>
                <a:cubicBezTo>
                  <a:pt x="2819" y="15731"/>
                  <a:pt x="2700" y="15698"/>
                  <a:pt x="2646" y="15606"/>
                </a:cubicBezTo>
                <a:lnTo>
                  <a:pt x="2560" y="15456"/>
                </a:lnTo>
                <a:cubicBezTo>
                  <a:pt x="2506" y="15364"/>
                  <a:pt x="2537" y="15245"/>
                  <a:pt x="2629" y="15191"/>
                </a:cubicBezTo>
                <a:lnTo>
                  <a:pt x="3986" y="14408"/>
                </a:lnTo>
                <a:cubicBezTo>
                  <a:pt x="4009" y="14394"/>
                  <a:pt x="4034" y="14386"/>
                  <a:pt x="4058" y="14383"/>
                </a:cubicBezTo>
                <a:close/>
                <a:moveTo>
                  <a:pt x="17537" y="14383"/>
                </a:moveTo>
                <a:cubicBezTo>
                  <a:pt x="17561" y="14386"/>
                  <a:pt x="17586" y="14394"/>
                  <a:pt x="17609" y="14408"/>
                </a:cubicBezTo>
                <a:lnTo>
                  <a:pt x="18964" y="15191"/>
                </a:lnTo>
                <a:cubicBezTo>
                  <a:pt x="19056" y="15245"/>
                  <a:pt x="19089" y="15364"/>
                  <a:pt x="19035" y="15456"/>
                </a:cubicBezTo>
                <a:lnTo>
                  <a:pt x="18949" y="15606"/>
                </a:lnTo>
                <a:cubicBezTo>
                  <a:pt x="18895" y="15698"/>
                  <a:pt x="18776" y="15731"/>
                  <a:pt x="18684" y="15677"/>
                </a:cubicBezTo>
                <a:lnTo>
                  <a:pt x="17329" y="14894"/>
                </a:lnTo>
                <a:cubicBezTo>
                  <a:pt x="17237" y="14840"/>
                  <a:pt x="17204" y="14721"/>
                  <a:pt x="17258" y="14629"/>
                </a:cubicBezTo>
                <a:lnTo>
                  <a:pt x="17344" y="14477"/>
                </a:lnTo>
                <a:cubicBezTo>
                  <a:pt x="17385" y="14408"/>
                  <a:pt x="17462" y="14373"/>
                  <a:pt x="17537" y="14383"/>
                </a:cubicBezTo>
                <a:close/>
                <a:moveTo>
                  <a:pt x="6893" y="17240"/>
                </a:moveTo>
                <a:cubicBezTo>
                  <a:pt x="6918" y="17243"/>
                  <a:pt x="6943" y="17251"/>
                  <a:pt x="6966" y="17265"/>
                </a:cubicBezTo>
                <a:lnTo>
                  <a:pt x="7118" y="17351"/>
                </a:lnTo>
                <a:cubicBezTo>
                  <a:pt x="7210" y="17399"/>
                  <a:pt x="7241" y="17519"/>
                  <a:pt x="7187" y="17616"/>
                </a:cubicBezTo>
                <a:lnTo>
                  <a:pt x="6404" y="18971"/>
                </a:lnTo>
                <a:cubicBezTo>
                  <a:pt x="6350" y="19063"/>
                  <a:pt x="6231" y="19094"/>
                  <a:pt x="6139" y="19040"/>
                </a:cubicBezTo>
                <a:lnTo>
                  <a:pt x="5989" y="18954"/>
                </a:lnTo>
                <a:cubicBezTo>
                  <a:pt x="5897" y="18900"/>
                  <a:pt x="5864" y="18781"/>
                  <a:pt x="5918" y="18689"/>
                </a:cubicBezTo>
                <a:lnTo>
                  <a:pt x="6701" y="17334"/>
                </a:lnTo>
                <a:cubicBezTo>
                  <a:pt x="6742" y="17265"/>
                  <a:pt x="6819" y="17230"/>
                  <a:pt x="6893" y="17240"/>
                </a:cubicBezTo>
                <a:close/>
                <a:moveTo>
                  <a:pt x="14696" y="17240"/>
                </a:moveTo>
                <a:cubicBezTo>
                  <a:pt x="14771" y="17230"/>
                  <a:pt x="14847" y="17265"/>
                  <a:pt x="14887" y="17334"/>
                </a:cubicBezTo>
                <a:lnTo>
                  <a:pt x="15670" y="18689"/>
                </a:lnTo>
                <a:cubicBezTo>
                  <a:pt x="15730" y="18781"/>
                  <a:pt x="15698" y="18900"/>
                  <a:pt x="15601" y="18954"/>
                </a:cubicBezTo>
                <a:lnTo>
                  <a:pt x="15449" y="19040"/>
                </a:lnTo>
                <a:cubicBezTo>
                  <a:pt x="15357" y="19094"/>
                  <a:pt x="15238" y="19063"/>
                  <a:pt x="15184" y="18971"/>
                </a:cubicBezTo>
                <a:lnTo>
                  <a:pt x="14401" y="17616"/>
                </a:lnTo>
                <a:cubicBezTo>
                  <a:pt x="14347" y="17524"/>
                  <a:pt x="14380" y="17405"/>
                  <a:pt x="14472" y="17351"/>
                </a:cubicBezTo>
                <a:lnTo>
                  <a:pt x="14624" y="17265"/>
                </a:lnTo>
                <a:cubicBezTo>
                  <a:pt x="14647" y="17251"/>
                  <a:pt x="14672" y="17243"/>
                  <a:pt x="14696" y="17240"/>
                </a:cubicBezTo>
                <a:close/>
                <a:moveTo>
                  <a:pt x="10714" y="18306"/>
                </a:moveTo>
                <a:lnTo>
                  <a:pt x="10886" y="18306"/>
                </a:lnTo>
                <a:cubicBezTo>
                  <a:pt x="10994" y="18306"/>
                  <a:pt x="11080" y="18392"/>
                  <a:pt x="11080" y="18500"/>
                </a:cubicBezTo>
                <a:lnTo>
                  <a:pt x="11080" y="20066"/>
                </a:lnTo>
                <a:cubicBezTo>
                  <a:pt x="11080" y="20174"/>
                  <a:pt x="10994" y="20262"/>
                  <a:pt x="10886" y="20262"/>
                </a:cubicBezTo>
                <a:lnTo>
                  <a:pt x="10714" y="20262"/>
                </a:lnTo>
                <a:cubicBezTo>
                  <a:pt x="10606" y="20262"/>
                  <a:pt x="10520" y="20174"/>
                  <a:pt x="10520" y="20066"/>
                </a:cubicBezTo>
                <a:lnTo>
                  <a:pt x="10520" y="18500"/>
                </a:lnTo>
                <a:cubicBezTo>
                  <a:pt x="10520" y="18392"/>
                  <a:pt x="10606" y="18306"/>
                  <a:pt x="10714" y="18306"/>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156" name="ASSUMPTION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ASSUMPTIONS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60" name="basic  mode  1/3"/>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basic  mode  1/3</a:t>
            </a:r>
          </a:p>
        </p:txBody>
      </p:sp>
      <p:sp>
        <p:nvSpPr>
          <p:cNvPr id="161" name="4/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4/29</a:t>
            </a:r>
          </a:p>
        </p:txBody>
      </p:sp>
      <p:sp>
        <p:nvSpPr>
          <p:cNvPr id="162" name="Basic mode is used when sending packets normally…"/>
          <p:cNvSpPr txBox="1"/>
          <p:nvPr/>
        </p:nvSpPr>
        <p:spPr>
          <a:xfrm>
            <a:off x="853634" y="3059747"/>
            <a:ext cx="14300201" cy="7379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5468" indent="-575468" algn="l">
              <a:buClr>
                <a:srgbClr val="535353"/>
              </a:buClr>
              <a:buSzPct val="82000"/>
              <a:buChar char="•"/>
            </a:pPr>
            <a:r>
              <a:t>Basic mode is used when sending packets normally</a:t>
            </a:r>
          </a:p>
          <a:p>
            <a:pPr algn="l"/>
            <a:endParaRPr/>
          </a:p>
          <a:p>
            <a:pPr marL="575468" indent="-575468" algn="l">
              <a:buClr>
                <a:srgbClr val="535353"/>
              </a:buClr>
              <a:buSzPct val="82000"/>
              <a:buChar char="•"/>
            </a:pPr>
            <a:r>
              <a:t>Let's suppose P wants to send a packet to D</a:t>
            </a:r>
            <a:br/>
            <a:endParaRPr/>
          </a:p>
          <a:p>
            <a:pPr marL="1900237" lvl="1" indent="-833437" algn="l">
              <a:buSzPct val="100000"/>
              <a:buAutoNum type="arabicPeriod"/>
            </a:pPr>
            <a:r>
              <a:t>P determines D's position and</a:t>
            </a:r>
            <a:br/>
            <a:r>
              <a:t>stores it in the header of the packet </a:t>
            </a:r>
            <a:r>
              <a:rPr>
                <a:latin typeface="Courier New"/>
                <a:ea typeface="Courier New"/>
                <a:cs typeface="Courier New"/>
                <a:sym typeface="Courier New"/>
              </a:rPr>
              <a:t>(destination.position)</a:t>
            </a:r>
          </a:p>
          <a:p>
            <a:pPr marL="1900237" lvl="1" indent="-833437" algn="l">
              <a:buSzPct val="100000"/>
              <a:buAutoNum type="arabicPeriod"/>
            </a:pPr>
            <a:r>
              <a:t>Then it stores its position in the header as well (</a:t>
            </a:r>
            <a:r>
              <a:rPr>
                <a:latin typeface="Courier New"/>
                <a:ea typeface="Courier New"/>
                <a:cs typeface="Courier New"/>
                <a:sym typeface="Courier New"/>
              </a:rPr>
              <a:t>previous.position</a:t>
            </a:r>
            <a:r>
              <a:t>)</a:t>
            </a:r>
          </a:p>
          <a:p>
            <a:pPr marL="1900237" lvl="1" indent="-833437" algn="l">
              <a:buSzPct val="100000"/>
              <a:buAutoNum type="arabicPeriod"/>
            </a:pPr>
            <a:r>
              <a:t>And eventually broadcasts the packet</a:t>
            </a:r>
          </a:p>
        </p:txBody>
      </p:sp>
      <p:graphicFrame>
        <p:nvGraphicFramePr>
          <p:cNvPr id="163" name="Table"/>
          <p:cNvGraphicFramePr/>
          <p:nvPr/>
        </p:nvGraphicFramePr>
        <p:xfrm>
          <a:off x="13525500" y="5257800"/>
          <a:ext cx="10134860" cy="2565399"/>
        </p:xfrm>
        <a:graphic>
          <a:graphicData uri="http://schemas.openxmlformats.org/drawingml/2006/table">
            <a:tbl>
              <a:tblPr firstRow="1">
                <a:tableStyleId>{4C3C2611-4C71-4FC5-86AE-919BDF0F9419}</a:tableStyleId>
              </a:tblPr>
              <a:tblGrid>
                <a:gridCol w="5397500">
                  <a:extLst>
                    <a:ext uri="{9D8B030D-6E8A-4147-A177-3AD203B41FA5}">
                      <a16:colId xmlns:a16="http://schemas.microsoft.com/office/drawing/2014/main" val="20000"/>
                    </a:ext>
                  </a:extLst>
                </a:gridCol>
                <a:gridCol w="4737360">
                  <a:extLst>
                    <a:ext uri="{9D8B030D-6E8A-4147-A177-3AD203B41FA5}">
                      <a16:colId xmlns:a16="http://schemas.microsoft.com/office/drawing/2014/main" val="20001"/>
                    </a:ext>
                  </a:extLst>
                </a:gridCol>
              </a:tblGrid>
              <a:tr h="1159933">
                <a:tc gridSpan="2">
                  <a:txBody>
                    <a:bodyPr/>
                    <a:lstStyle/>
                    <a:p>
                      <a:pPr>
                        <a:defRPr sz="1800">
                          <a:solidFill>
                            <a:srgbClr val="000000"/>
                          </a:solidFill>
                        </a:defRPr>
                      </a:pPr>
                      <a:r>
                        <a:rPr sz="5000">
                          <a:solidFill>
                            <a:srgbClr val="FFFFFF"/>
                          </a:solidFill>
                        </a:rPr>
                        <a:t>Structure of a packet's header</a:t>
                      </a:r>
                    </a:p>
                  </a:txBody>
                  <a:tcPr marL="50800" marR="50800" marT="50800" marB="50800" anchor="ctr" horzOverflow="overflow"/>
                </a:tc>
                <a:tc hMerge="1">
                  <a:txBody>
                    <a:bodyPr/>
                    <a:lstStyle/>
                    <a:p>
                      <a:endParaRPr lang="it-IT"/>
                    </a:p>
                  </a:txBody>
                  <a:tcPr/>
                </a:tc>
                <a:extLst>
                  <a:ext uri="{0D108BD9-81ED-4DB2-BD59-A6C34878D82A}">
                    <a16:rowId xmlns:a16="http://schemas.microsoft.com/office/drawing/2014/main" val="10000"/>
                  </a:ext>
                </a:extLst>
              </a:tr>
              <a:tr h="1405466">
                <a:tc>
                  <a:txBody>
                    <a:bodyPr/>
                    <a:lstStyle/>
                    <a:p>
                      <a:pPr>
                        <a:defRPr sz="1800">
                          <a:solidFill>
                            <a:srgbClr val="000000"/>
                          </a:solidFill>
                        </a:defRPr>
                      </a:pPr>
                      <a:r>
                        <a:rPr sz="5000">
                          <a:solidFill>
                            <a:srgbClr val="5A5F5E"/>
                          </a:solidFill>
                        </a:rPr>
                        <a:t>destination.position</a:t>
                      </a:r>
                    </a:p>
                  </a:txBody>
                  <a:tcPr marL="50800" marR="50800" marT="50800" marB="50800" anchor="ctr" horzOverflow="overflow"/>
                </a:tc>
                <a:tc>
                  <a:txBody>
                    <a:bodyPr/>
                    <a:lstStyle/>
                    <a:p>
                      <a:pPr>
                        <a:defRPr sz="1800">
                          <a:solidFill>
                            <a:srgbClr val="000000"/>
                          </a:solidFill>
                        </a:defRPr>
                      </a:pPr>
                      <a:r>
                        <a:rPr sz="5000">
                          <a:solidFill>
                            <a:srgbClr val="5A5F5E"/>
                          </a:solidFill>
                        </a:rPr>
                        <a:t>previous.position</a:t>
                      </a:r>
                    </a:p>
                  </a:txBody>
                  <a:tcPr marL="50800" marR="50800" marT="50800" marB="50800" anchor="ctr" horzOverflow="overflow"/>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67" name="basic  mode  2/3"/>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basic  mode  2/3</a:t>
            </a:r>
          </a:p>
        </p:txBody>
      </p:sp>
      <p:sp>
        <p:nvSpPr>
          <p:cNvPr id="168" name="5/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5/29</a:t>
            </a:r>
          </a:p>
        </p:txBody>
      </p:sp>
      <p:sp>
        <p:nvSpPr>
          <p:cNvPr id="169" name="Each neighbor participates in contention to forward the packet only if it is inside a 60° sector starting from P towards D…"/>
          <p:cNvSpPr txBox="1"/>
          <p:nvPr/>
        </p:nvSpPr>
        <p:spPr>
          <a:xfrm>
            <a:off x="1069534" y="4139247"/>
            <a:ext cx="11188701" cy="7882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5468" indent="-575468" algn="l">
              <a:spcBef>
                <a:spcPts val="1700"/>
              </a:spcBef>
              <a:buClr>
                <a:srgbClr val="535353"/>
              </a:buClr>
              <a:buSzPct val="82000"/>
              <a:buChar char="•"/>
            </a:pPr>
            <a:r>
              <a:t>Each neighbor participates in contention to forward the packet </a:t>
            </a:r>
            <a:r>
              <a:rPr>
                <a:latin typeface="Gill Sans"/>
                <a:ea typeface="Gill Sans"/>
                <a:cs typeface="Gill Sans"/>
                <a:sym typeface="Gill Sans"/>
              </a:rPr>
              <a:t>only if </a:t>
            </a:r>
            <a:r>
              <a:t>it is inside</a:t>
            </a:r>
            <a:br/>
            <a:r>
              <a:t>a </a:t>
            </a:r>
            <a:r>
              <a:rPr>
                <a:latin typeface="Gill Sans"/>
                <a:ea typeface="Gill Sans"/>
                <a:cs typeface="Gill Sans"/>
                <a:sym typeface="Gill Sans"/>
              </a:rPr>
              <a:t>60° sector</a:t>
            </a:r>
            <a:r>
              <a:t> starting from P towards D</a:t>
            </a:r>
          </a:p>
          <a:p>
            <a:pPr marL="575468" indent="-575468" algn="l">
              <a:spcBef>
                <a:spcPts val="1700"/>
              </a:spcBef>
              <a:buClr>
                <a:srgbClr val="535353"/>
              </a:buClr>
              <a:buSzPct val="82000"/>
              <a:buChar char="•"/>
            </a:pPr>
            <a:r>
              <a:t>This sector is built in a way that every node inside the sector is </a:t>
            </a:r>
            <a:r>
              <a:rPr>
                <a:latin typeface="Gill Sans"/>
                <a:ea typeface="Gill Sans"/>
                <a:cs typeface="Gill Sans"/>
                <a:sym typeface="Gill Sans"/>
              </a:rPr>
              <a:t>far no more than </a:t>
            </a:r>
            <a:r>
              <a:rPr>
                <a:latin typeface="Courier New"/>
                <a:ea typeface="Courier New"/>
                <a:cs typeface="Courier New"/>
                <a:sym typeface="Courier New"/>
              </a:rPr>
              <a:t>r</a:t>
            </a:r>
            <a:r>
              <a:t> from each other node inside the sector</a:t>
            </a:r>
          </a:p>
          <a:p>
            <a:pPr marL="575468" indent="-575468" algn="l">
              <a:spcBef>
                <a:spcPts val="1700"/>
              </a:spcBef>
              <a:buClr>
                <a:srgbClr val="535353"/>
              </a:buClr>
              <a:buSzPct val="82000"/>
              <a:buChar char="•"/>
            </a:pPr>
            <a:r>
              <a:t>Nodes outside the sector discard</a:t>
            </a:r>
            <a:br/>
            <a:r>
              <a:t>the packet</a:t>
            </a:r>
            <a:br/>
            <a:endParaRPr/>
          </a:p>
        </p:txBody>
      </p:sp>
      <p:pic>
        <p:nvPicPr>
          <p:cNvPr id="170" name="sector.png" descr="sector.png"/>
          <p:cNvPicPr>
            <a:picLocks noChangeAspect="1"/>
          </p:cNvPicPr>
          <p:nvPr/>
        </p:nvPicPr>
        <p:blipFill>
          <a:blip r:embed="rId4">
            <a:extLst/>
          </a:blip>
          <a:stretch>
            <a:fillRect/>
          </a:stretch>
        </p:blipFill>
        <p:spPr>
          <a:xfrm>
            <a:off x="13407438" y="4216400"/>
            <a:ext cx="10210698" cy="6489700"/>
          </a:xfrm>
          <a:prstGeom prst="rect">
            <a:avLst/>
          </a:prstGeom>
          <a:ln w="25400">
            <a:miter lim="400000"/>
          </a:ln>
          <a:effectLst>
            <a:outerShdw blurRad="127000" dist="76200" dir="5520000" rotWithShape="0">
              <a:srgbClr val="000000">
                <a:alpha val="60000"/>
              </a:srgbClr>
            </a:outerShdw>
          </a:effectLst>
        </p:spPr>
      </p:pic>
      <p:sp>
        <p:nvSpPr>
          <p:cNvPr id="171" name="After P's broadcast, every neighbor (inside radius r) receives the packet"/>
          <p:cNvSpPr txBox="1"/>
          <p:nvPr/>
        </p:nvSpPr>
        <p:spPr>
          <a:xfrm>
            <a:off x="1206500" y="2818761"/>
            <a:ext cx="18031346" cy="864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After P's broadcast, every neighbor (inside radius </a:t>
            </a:r>
            <a:r>
              <a:rPr>
                <a:latin typeface="Courier New"/>
                <a:ea typeface="Courier New"/>
                <a:cs typeface="Courier New"/>
                <a:sym typeface="Courier New"/>
              </a:rPr>
              <a:t>r</a:t>
            </a:r>
            <a:r>
              <a:t>) receives the packet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75" name="Definition  of  progres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Definition  of  progress</a:t>
            </a:r>
          </a:p>
        </p:txBody>
      </p:sp>
      <p:sp>
        <p:nvSpPr>
          <p:cNvPr id="176" name="6/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6/29</a:t>
            </a:r>
          </a:p>
        </p:txBody>
      </p:sp>
      <p:sp>
        <p:nvSpPr>
          <p:cNvPr id="177" name="P wants to send a message to D…"/>
          <p:cNvSpPr txBox="1"/>
          <p:nvPr/>
        </p:nvSpPr>
        <p:spPr>
          <a:xfrm>
            <a:off x="1895034" y="4101147"/>
            <a:ext cx="9309101" cy="59281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5468" indent="-575468" algn="l">
              <a:buClr>
                <a:srgbClr val="535353"/>
              </a:buClr>
              <a:buSzPct val="82000"/>
              <a:buChar char="•"/>
            </a:pPr>
            <a:r>
              <a:t>P wants to send a message to D</a:t>
            </a:r>
            <a:br/>
            <a:endParaRPr/>
          </a:p>
          <a:p>
            <a:pPr marL="575468" indent="-575468" algn="l">
              <a:buClr>
                <a:srgbClr val="535353"/>
              </a:buClr>
              <a:buSzPct val="82000"/>
              <a:buChar char="•"/>
            </a:pPr>
            <a:r>
              <a:t>P </a:t>
            </a:r>
            <a:r>
              <a:rPr>
                <a:latin typeface="Gill Sans"/>
                <a:ea typeface="Gill Sans"/>
                <a:cs typeface="Gill Sans"/>
                <a:sym typeface="Gill Sans"/>
              </a:rPr>
              <a:t>broadcasts</a:t>
            </a:r>
            <a:r>
              <a:t> the message:</a:t>
            </a:r>
            <a:br/>
            <a:r>
              <a:t>each of its neighbors receives it</a:t>
            </a:r>
            <a:br/>
            <a:endParaRPr/>
          </a:p>
          <a:p>
            <a:pPr marL="575468" indent="-575468" algn="l">
              <a:buClr>
                <a:srgbClr val="535353"/>
              </a:buClr>
              <a:buSzPct val="82000"/>
              <a:buChar char="•"/>
            </a:pPr>
            <a:r>
              <a:t>From A's point of view, we define A's </a:t>
            </a:r>
            <a:r>
              <a:rPr>
                <a:solidFill>
                  <a:schemeClr val="accent6">
                    <a:satOff val="1848"/>
                    <a:lumOff val="-15262"/>
                  </a:schemeClr>
                </a:solidFill>
                <a:latin typeface="Gill Sans"/>
                <a:ea typeface="Gill Sans"/>
                <a:cs typeface="Gill Sans"/>
                <a:sym typeface="Gill Sans"/>
              </a:rPr>
              <a:t>progress (p)</a:t>
            </a:r>
            <a:r>
              <a:t> as the projection of PA over PD</a:t>
            </a:r>
          </a:p>
        </p:txBody>
      </p:sp>
      <p:pic>
        <p:nvPicPr>
          <p:cNvPr id="178" name="progress.png" descr="progress.png"/>
          <p:cNvPicPr>
            <a:picLocks noChangeAspect="1"/>
          </p:cNvPicPr>
          <p:nvPr/>
        </p:nvPicPr>
        <p:blipFill>
          <a:blip r:embed="rId4">
            <a:extLst/>
          </a:blip>
          <a:stretch>
            <a:fillRect/>
          </a:stretch>
        </p:blipFill>
        <p:spPr>
          <a:xfrm>
            <a:off x="13265368" y="4214394"/>
            <a:ext cx="10356632" cy="6858172"/>
          </a:xfrm>
          <a:prstGeom prst="rect">
            <a:avLst/>
          </a:prstGeom>
          <a:ln w="25400">
            <a:miter lim="400000"/>
          </a:ln>
          <a:effectLst>
            <a:outerShdw blurRad="127000" dist="76200" dir="5520000" rotWithShape="0">
              <a:srgbClr val="000000">
                <a:alpha val="60000"/>
              </a:srgbClr>
            </a:outerShdw>
          </a:effectLst>
        </p:spPr>
      </p:pic>
      <p:sp>
        <p:nvSpPr>
          <p:cNvPr id="179" name="Line"/>
          <p:cNvSpPr/>
          <p:nvPr/>
        </p:nvSpPr>
        <p:spPr>
          <a:xfrm flipV="1">
            <a:off x="3184554" y="9309285"/>
            <a:ext cx="622301" cy="361"/>
          </a:xfrm>
          <a:prstGeom prst="line">
            <a:avLst/>
          </a:prstGeom>
          <a:ln w="25400">
            <a:solidFill>
              <a:srgbClr val="5A5F5E"/>
            </a:solidFill>
            <a:miter lim="400000"/>
            <a:tailEnd type="stealth"/>
          </a:ln>
        </p:spPr>
        <p:txBody>
          <a:bodyPr lIns="50800" tIns="50800" rIns="50800" bIns="50800" anchor="ctr"/>
          <a:lstStyle/>
          <a:p>
            <a:endParaRPr/>
          </a:p>
        </p:txBody>
      </p:sp>
      <p:sp>
        <p:nvSpPr>
          <p:cNvPr id="180" name="Line"/>
          <p:cNvSpPr/>
          <p:nvPr/>
        </p:nvSpPr>
        <p:spPr>
          <a:xfrm flipV="1">
            <a:off x="5359400" y="9283457"/>
            <a:ext cx="685800" cy="398"/>
          </a:xfrm>
          <a:prstGeom prst="line">
            <a:avLst/>
          </a:prstGeom>
          <a:ln w="25400">
            <a:solidFill>
              <a:srgbClr val="5A5F5E"/>
            </a:solidFill>
            <a:miter lim="400000"/>
            <a:tailEnd type="stealth"/>
          </a:ln>
        </p:spPr>
        <p:txBody>
          <a:bodyPr lIns="50800" tIns="50800" rIns="50800" bIns="50800" anchor="ct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84" name="basic  mode  3/3"/>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basic  mode  3/3</a:t>
            </a:r>
          </a:p>
        </p:txBody>
      </p:sp>
      <p:sp>
        <p:nvSpPr>
          <p:cNvPr id="185" name="7/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7/29</a:t>
            </a:r>
          </a:p>
        </p:txBody>
      </p:sp>
      <p:sp>
        <p:nvSpPr>
          <p:cNvPr id="186" name="then it waits for…"/>
          <p:cNvSpPr txBox="1"/>
          <p:nvPr/>
        </p:nvSpPr>
        <p:spPr>
          <a:xfrm>
            <a:off x="1018734" y="3516947"/>
            <a:ext cx="12877801" cy="9771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5468" indent="-575468" algn="l">
              <a:spcBef>
                <a:spcPts val="1200"/>
              </a:spcBef>
              <a:buClr>
                <a:srgbClr val="535353"/>
              </a:buClr>
              <a:buSzPct val="82000"/>
              <a:buChar char="•"/>
            </a:pPr>
            <a:r>
              <a:t>then it waits for</a:t>
            </a:r>
            <a:endParaRPr b="1">
              <a:latin typeface="Gill Sans"/>
              <a:ea typeface="Gill Sans"/>
              <a:cs typeface="Gill Sans"/>
              <a:sym typeface="Gill Sans"/>
            </a:endParaRPr>
          </a:p>
          <a:p>
            <a:pPr marL="575468" indent="-575468" algn="l">
              <a:spcBef>
                <a:spcPts val="1200"/>
              </a:spcBef>
              <a:buClr>
                <a:srgbClr val="535353"/>
              </a:buClr>
              <a:buSzPct val="82000"/>
              <a:buChar char="•"/>
            </a:pPr>
            <a:r>
              <a:t>we have that</a:t>
            </a:r>
            <a:br/>
            <a:r>
              <a:rPr sz="4600">
                <a:latin typeface="Courier New"/>
                <a:ea typeface="Courier New"/>
                <a:cs typeface="Courier New"/>
                <a:sym typeface="Courier New"/>
              </a:rPr>
              <a:t>0 ≤ add_delay ≤ max_delay</a:t>
            </a:r>
          </a:p>
          <a:p>
            <a:pPr marL="575468" indent="-575468" algn="l">
              <a:spcBef>
                <a:spcPts val="1200"/>
              </a:spcBef>
              <a:buClr>
                <a:srgbClr val="535353"/>
              </a:buClr>
              <a:buSzPct val="82000"/>
              <a:buChar char="•"/>
            </a:pPr>
            <a:r>
              <a:t>nodes with smaller progress wait for more</a:t>
            </a:r>
            <a:br/>
            <a:r>
              <a:t>compared to ones with greater progress</a:t>
            </a:r>
          </a:p>
          <a:p>
            <a:pPr marL="575468" indent="-575468" algn="l">
              <a:buClr>
                <a:srgbClr val="535353"/>
              </a:buClr>
              <a:buSzPct val="82000"/>
              <a:buChar char="•"/>
            </a:pPr>
            <a:endParaRPr/>
          </a:p>
          <a:p>
            <a:pPr algn="l"/>
            <a:r>
              <a:t> When a node has forwarded the message,</a:t>
            </a:r>
            <a:br/>
            <a:r>
              <a:t>other nodes in the sector receive the </a:t>
            </a:r>
            <a:br/>
            <a:r>
              <a:t>forwarding and back off from transmission</a:t>
            </a:r>
            <a:br/>
            <a:br/>
            <a:r>
              <a:t>The algorithms is then repeated on the next nodes</a:t>
            </a:r>
            <a:br/>
            <a:br/>
            <a:r>
              <a:t>No ack needed (</a:t>
            </a:r>
            <a:r>
              <a:rPr>
                <a:latin typeface="Gill Sans"/>
                <a:ea typeface="Gill Sans"/>
                <a:cs typeface="Gill Sans"/>
                <a:sym typeface="Gill Sans"/>
              </a:rPr>
              <a:t>passive acknowledgements</a:t>
            </a:r>
            <a:r>
              <a:t>) </a:t>
            </a:r>
          </a:p>
        </p:txBody>
      </p:sp>
      <p:pic>
        <p:nvPicPr>
          <p:cNvPr id="187" name="sector.png" descr="sector.png"/>
          <p:cNvPicPr>
            <a:picLocks noChangeAspect="1"/>
          </p:cNvPicPr>
          <p:nvPr/>
        </p:nvPicPr>
        <p:blipFill>
          <a:blip r:embed="rId4">
            <a:extLst/>
          </a:blip>
          <a:stretch>
            <a:fillRect/>
          </a:stretch>
        </p:blipFill>
        <p:spPr>
          <a:xfrm>
            <a:off x="13204203" y="4015020"/>
            <a:ext cx="10430497" cy="6629401"/>
          </a:xfrm>
          <a:prstGeom prst="rect">
            <a:avLst/>
          </a:prstGeom>
          <a:ln w="25400">
            <a:miter lim="400000"/>
          </a:ln>
          <a:effectLst>
            <a:outerShdw blurRad="127000" dist="76200" dir="5520000" rotWithShape="0">
              <a:srgbClr val="000000">
                <a:alpha val="60000"/>
              </a:srgbClr>
            </a:outerShdw>
          </a:effectLst>
        </p:spPr>
      </p:pic>
      <p:pic>
        <p:nvPicPr>
          <p:cNvPr id="188" name="delay1.png" descr="delay1.png"/>
          <p:cNvPicPr>
            <a:picLocks noChangeAspect="1"/>
          </p:cNvPicPr>
          <p:nvPr/>
        </p:nvPicPr>
        <p:blipFill>
          <a:blip r:embed="rId5">
            <a:extLst/>
          </a:blip>
          <a:srcRect l="5775" t="18348" r="3624" b="10091"/>
          <a:stretch>
            <a:fillRect/>
          </a:stretch>
        </p:blipFill>
        <p:spPr>
          <a:xfrm>
            <a:off x="5816600" y="3517900"/>
            <a:ext cx="6375400" cy="990600"/>
          </a:xfrm>
          <a:prstGeom prst="rect">
            <a:avLst/>
          </a:prstGeom>
          <a:ln w="25400">
            <a:miter lim="400000"/>
          </a:ln>
          <a:effectLst>
            <a:outerShdw blurRad="127000" dist="76200" dir="5520000" rotWithShape="0">
              <a:srgbClr val="000000">
                <a:alpha val="60000"/>
              </a:srgbClr>
            </a:outerShdw>
          </a:effectLst>
        </p:spPr>
      </p:pic>
      <p:sp>
        <p:nvSpPr>
          <p:cNvPr id="189" name="After reception, each node calculates its progress p towards D"/>
          <p:cNvSpPr txBox="1"/>
          <p:nvPr/>
        </p:nvSpPr>
        <p:spPr>
          <a:xfrm>
            <a:off x="1016000" y="2016819"/>
            <a:ext cx="15655988" cy="843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After reception, each node calculates its progress </a:t>
            </a:r>
            <a:r>
              <a:rPr>
                <a:latin typeface="Gill Sans"/>
                <a:ea typeface="Gill Sans"/>
                <a:cs typeface="Gill Sans"/>
                <a:sym typeface="Gill Sans"/>
              </a:rPr>
              <a:t>p</a:t>
            </a:r>
            <a:r>
              <a:rPr b="1">
                <a:latin typeface="Gill Sans"/>
                <a:ea typeface="Gill Sans"/>
                <a:cs typeface="Gill Sans"/>
                <a:sym typeface="Gill Sans"/>
              </a:rPr>
              <a:t> </a:t>
            </a:r>
            <a:r>
              <a:t>towards 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93" name="other  features"/>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other  features</a:t>
            </a:r>
          </a:p>
        </p:txBody>
      </p:sp>
      <p:sp>
        <p:nvSpPr>
          <p:cNvPr id="194" name="8/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8/29</a:t>
            </a:r>
          </a:p>
        </p:txBody>
      </p:sp>
      <p:sp>
        <p:nvSpPr>
          <p:cNvPr id="195" name="Text"/>
          <p:cNvSpPr txBox="1"/>
          <p:nvPr/>
        </p:nvSpPr>
        <p:spPr>
          <a:xfrm>
            <a:off x="891734" y="2754947"/>
            <a:ext cx="190119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 </a:t>
            </a:r>
          </a:p>
        </p:txBody>
      </p:sp>
      <p:sp>
        <p:nvSpPr>
          <p:cNvPr id="196" name="Unicast packets:…"/>
          <p:cNvSpPr txBox="1"/>
          <p:nvPr/>
        </p:nvSpPr>
        <p:spPr>
          <a:xfrm>
            <a:off x="1171134" y="2907347"/>
            <a:ext cx="14287501" cy="11413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833437" indent="-833437" algn="l">
              <a:spcBef>
                <a:spcPts val="1200"/>
              </a:spcBef>
              <a:buSzPct val="100000"/>
              <a:buAutoNum type="arabicPeriod"/>
            </a:pPr>
            <a:r>
              <a:rPr>
                <a:latin typeface="Gill Sans"/>
                <a:ea typeface="Gill Sans"/>
                <a:cs typeface="Gill Sans"/>
                <a:sym typeface="Gill Sans"/>
              </a:rPr>
              <a:t>Unicast packets</a:t>
            </a:r>
            <a:r>
              <a:t>:</a:t>
            </a:r>
          </a:p>
          <a:p>
            <a:pPr marL="1312068" lvl="1" indent="-575468" algn="l">
              <a:spcBef>
                <a:spcPts val="1200"/>
              </a:spcBef>
              <a:buClr>
                <a:srgbClr val="535353"/>
              </a:buClr>
              <a:buSzPct val="82000"/>
              <a:buChar char="•"/>
            </a:pPr>
            <a:r>
              <a:t>After having discovered a candidate with maximum progress, subsequent packets can be sent via </a:t>
            </a:r>
            <a:r>
              <a:rPr>
                <a:latin typeface="Gill Sans"/>
                <a:ea typeface="Gill Sans"/>
                <a:cs typeface="Gill Sans"/>
                <a:sym typeface="Gill Sans"/>
              </a:rPr>
              <a:t>unicast</a:t>
            </a:r>
            <a:r>
              <a:t> at lower power and without delay</a:t>
            </a:r>
            <a:br/>
            <a:endParaRPr/>
          </a:p>
          <a:p>
            <a:pPr marL="833437" indent="-833437" algn="l">
              <a:spcBef>
                <a:spcPts val="1200"/>
              </a:spcBef>
              <a:buSzPct val="100000"/>
              <a:buAutoNum type="arabicPeriod"/>
            </a:pPr>
            <a:r>
              <a:rPr>
                <a:latin typeface="Gill Sans"/>
                <a:ea typeface="Gill Sans"/>
                <a:cs typeface="Gill Sans"/>
                <a:sym typeface="Gill Sans"/>
              </a:rPr>
              <a:t>Aggregation of paths</a:t>
            </a:r>
            <a:r>
              <a:t>:</a:t>
            </a:r>
          </a:p>
          <a:p>
            <a:pPr marL="1312068" lvl="1" indent="-575468" algn="l">
              <a:spcBef>
                <a:spcPts val="1200"/>
              </a:spcBef>
              <a:buClr>
                <a:srgbClr val="535353"/>
              </a:buClr>
              <a:buSzPct val="82000"/>
              <a:buChar char="•"/>
            </a:pPr>
            <a:r>
              <a:t>Messages towards D1 and D2 (same sector) can be forwarded </a:t>
            </a:r>
            <a:r>
              <a:rPr>
                <a:latin typeface="Gill Sans"/>
                <a:ea typeface="Gill Sans"/>
                <a:cs typeface="Gill Sans"/>
                <a:sym typeface="Gill Sans"/>
              </a:rPr>
              <a:t>through A</a:t>
            </a:r>
            <a:r>
              <a:t> via unicast</a:t>
            </a:r>
            <a:br/>
            <a:r>
              <a:t>without a full discovery process</a:t>
            </a:r>
            <a:br/>
            <a:r>
              <a:t>(for the duration of </a:t>
            </a:r>
            <a:r>
              <a:rPr>
                <a:latin typeface="Courier New"/>
                <a:ea typeface="Courier New"/>
                <a:cs typeface="Courier New"/>
                <a:sym typeface="Courier New"/>
              </a:rPr>
              <a:t>Beacon_Threshold</a:t>
            </a:r>
            <a:r>
              <a:t>)</a:t>
            </a:r>
          </a:p>
          <a:p>
            <a:pPr marL="1312068" lvl="1" indent="-575468" algn="l">
              <a:spcBef>
                <a:spcPts val="1200"/>
              </a:spcBef>
              <a:buClr>
                <a:srgbClr val="535353"/>
              </a:buClr>
              <a:buSzPct val="82000"/>
              <a:buChar char="•"/>
            </a:pPr>
            <a:endParaRPr/>
          </a:p>
          <a:p>
            <a:pPr marL="1312068" lvl="1" indent="-575468" algn="l">
              <a:spcBef>
                <a:spcPts val="1200"/>
              </a:spcBef>
              <a:buClr>
                <a:srgbClr val="535353"/>
              </a:buClr>
              <a:buSzPct val="82000"/>
              <a:buChar char="•"/>
            </a:pPr>
            <a:endParaRPr/>
          </a:p>
          <a:p>
            <a:pPr marL="1900237" lvl="1" indent="-833437" algn="l">
              <a:spcBef>
                <a:spcPts val="1200"/>
              </a:spcBef>
              <a:buSzPct val="100000"/>
              <a:buAutoNum type="arabicPeriod"/>
            </a:pPr>
            <a:endParaRPr/>
          </a:p>
        </p:txBody>
      </p:sp>
      <p:pic>
        <p:nvPicPr>
          <p:cNvPr id="197" name="aggregation.png" descr="aggregation.png"/>
          <p:cNvPicPr>
            <a:picLocks noChangeAspect="1"/>
          </p:cNvPicPr>
          <p:nvPr/>
        </p:nvPicPr>
        <p:blipFill>
          <a:blip r:embed="rId4">
            <a:extLst/>
          </a:blip>
          <a:stretch>
            <a:fillRect/>
          </a:stretch>
        </p:blipFill>
        <p:spPr>
          <a:xfrm>
            <a:off x="17549711" y="5224371"/>
            <a:ext cx="5653190" cy="4072029"/>
          </a:xfrm>
          <a:prstGeom prst="rect">
            <a:avLst/>
          </a:prstGeom>
          <a:ln w="12700">
            <a:miter lim="400000"/>
          </a:ln>
        </p:spPr>
      </p:pic>
      <p:pic>
        <p:nvPicPr>
          <p:cNvPr id="198" name="Network-Unicast-icon.png" descr="Network-Unicast-icon.png"/>
          <p:cNvPicPr>
            <a:picLocks noChangeAspect="1"/>
          </p:cNvPicPr>
          <p:nvPr/>
        </p:nvPicPr>
        <p:blipFill>
          <a:blip r:embed="rId5">
            <a:alphaModFix amt="58999"/>
            <a:extLst/>
          </a:blip>
          <a:stretch>
            <a:fillRect/>
          </a:stretch>
        </p:blipFill>
        <p:spPr>
          <a:xfrm>
            <a:off x="18636406" y="2438400"/>
            <a:ext cx="2209801" cy="2209800"/>
          </a:xfrm>
          <a:prstGeom prst="rect">
            <a:avLst/>
          </a:prstGeom>
          <a:ln w="12700">
            <a:miter lim="400000"/>
          </a:ln>
        </p:spPr>
      </p:pic>
      <p:pic>
        <p:nvPicPr>
          <p:cNvPr id="199" name="icon-taps.png" descr="icon-taps.png"/>
          <p:cNvPicPr>
            <a:picLocks noChangeAspect="1"/>
          </p:cNvPicPr>
          <p:nvPr/>
        </p:nvPicPr>
        <p:blipFill>
          <a:blip r:embed="rId6">
            <a:extLst/>
          </a:blip>
          <a:stretch>
            <a:fillRect/>
          </a:stretch>
        </p:blipFill>
        <p:spPr>
          <a:xfrm>
            <a:off x="19150756" y="9880600"/>
            <a:ext cx="2451101" cy="24511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03" name="backup  mode"/>
          <p:cNvSpPr txBox="1">
            <a:spLocks noGrp="1"/>
          </p:cNvSpPr>
          <p:nvPr>
            <p:ph type="ctrTitle"/>
          </p:nvPr>
        </p:nvSpPr>
        <p:spPr>
          <a:xfrm>
            <a:off x="730250" y="228600"/>
            <a:ext cx="23050500" cy="1790700"/>
          </a:xfrm>
          <a:prstGeom prst="rect">
            <a:avLst/>
          </a:prstGeom>
        </p:spPr>
        <p:txBody>
          <a:bodyPr anchor="ctr"/>
          <a:lstStyle>
            <a:lvl1pPr>
              <a:defRPr sz="10100">
                <a:solidFill>
                  <a:schemeClr val="accent6">
                    <a:hueOff val="-133706"/>
                    <a:satOff val="8281"/>
                    <a:lumOff val="-27269"/>
                  </a:schemeClr>
                </a:solidFill>
              </a:defRPr>
            </a:lvl1pPr>
          </a:lstStyle>
          <a:p>
            <a:r>
              <a:t>backup  mode</a:t>
            </a:r>
          </a:p>
        </p:txBody>
      </p:sp>
      <p:sp>
        <p:nvSpPr>
          <p:cNvPr id="204" name="9/29"/>
          <p:cNvSpPr txBox="1"/>
          <p:nvPr/>
        </p:nvSpPr>
        <p:spPr>
          <a:xfrm>
            <a:off x="23174123" y="12884150"/>
            <a:ext cx="905850"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lvl1pPr>
          </a:lstStyle>
          <a:p>
            <a:r>
              <a:t>9/29</a:t>
            </a:r>
          </a:p>
        </p:txBody>
      </p:sp>
      <p:sp>
        <p:nvSpPr>
          <p:cNvPr id="205" name="Text"/>
          <p:cNvSpPr txBox="1"/>
          <p:nvPr/>
        </p:nvSpPr>
        <p:spPr>
          <a:xfrm>
            <a:off x="891734" y="2754947"/>
            <a:ext cx="1901190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 </a:t>
            </a:r>
          </a:p>
        </p:txBody>
      </p:sp>
      <p:sp>
        <p:nvSpPr>
          <p:cNvPr id="206" name="Two approaches are possible:…"/>
          <p:cNvSpPr txBox="1"/>
          <p:nvPr/>
        </p:nvSpPr>
        <p:spPr>
          <a:xfrm>
            <a:off x="1196534" y="5929947"/>
            <a:ext cx="17678401" cy="8841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lgn="l"/>
            <a:r>
              <a:t>Two approaches are possible:</a:t>
            </a:r>
          </a:p>
          <a:p>
            <a:pPr marL="1900237" lvl="1" indent="-833437" algn="l">
              <a:buSzPct val="100000"/>
              <a:buAutoNum type="arabicPeriod"/>
            </a:pPr>
            <a:r>
              <a:rPr>
                <a:latin typeface="Gill Sans"/>
                <a:ea typeface="Gill Sans"/>
                <a:cs typeface="Gill Sans"/>
                <a:sym typeface="Gill Sans"/>
              </a:rPr>
              <a:t>Request-Response Approach</a:t>
            </a:r>
            <a:r>
              <a:t>: P asks </a:t>
            </a:r>
            <a:r>
              <a:rPr>
                <a:latin typeface="Gill Sans"/>
                <a:ea typeface="Gill Sans"/>
                <a:cs typeface="Gill Sans"/>
                <a:sym typeface="Gill Sans"/>
              </a:rPr>
              <a:t>all</a:t>
            </a:r>
            <a:r>
              <a:t> its neighbors for their position, then sends the packet via unicast to the node with the </a:t>
            </a:r>
            <a:r>
              <a:rPr>
                <a:latin typeface="Gill Sans"/>
                <a:ea typeface="Gill Sans"/>
                <a:cs typeface="Gill Sans"/>
                <a:sym typeface="Gill Sans"/>
              </a:rPr>
              <a:t>most forward progress</a:t>
            </a:r>
            <a:r>
              <a:t> (right hand rule if no neighbor has forward progress)</a:t>
            </a:r>
          </a:p>
          <a:p>
            <a:pPr marL="1900237" lvl="1" indent="-833437" algn="l">
              <a:buSzPct val="100000"/>
              <a:buAutoNum type="arabicPeriod"/>
            </a:pPr>
            <a:r>
              <a:rPr>
                <a:latin typeface="Gill Sans"/>
                <a:ea typeface="Gill Sans"/>
                <a:cs typeface="Gill Sans"/>
                <a:sym typeface="Gill Sans"/>
              </a:rPr>
              <a:t>Clockwise-relaying Approach</a:t>
            </a:r>
            <a:r>
              <a:t>: nodes forward the packet in a clockwise manner</a:t>
            </a:r>
          </a:p>
          <a:p>
            <a:pPr lvl="1" algn="l"/>
            <a:endParaRPr/>
          </a:p>
          <a:p>
            <a:pPr marL="1312068" lvl="1" indent="-575468" algn="l">
              <a:buClr>
                <a:srgbClr val="535353"/>
              </a:buClr>
              <a:buSzPct val="82000"/>
              <a:buChar char="•"/>
            </a:pPr>
            <a:endParaRPr/>
          </a:p>
          <a:p>
            <a:pPr marL="1312068" lvl="1" indent="-575468" algn="l">
              <a:buClr>
                <a:srgbClr val="535353"/>
              </a:buClr>
              <a:buSzPct val="82000"/>
              <a:buChar char="•"/>
            </a:pPr>
            <a:endParaRPr/>
          </a:p>
          <a:p>
            <a:pPr marL="1900237" lvl="1" indent="-833437" algn="l">
              <a:buSzPct val="100000"/>
              <a:buAutoNum type="arabicPeriod" startAt="3"/>
            </a:pPr>
            <a:endParaRPr/>
          </a:p>
        </p:txBody>
      </p:sp>
      <p:sp>
        <p:nvSpPr>
          <p:cNvPr id="207" name="Line"/>
          <p:cNvSpPr/>
          <p:nvPr/>
        </p:nvSpPr>
        <p:spPr>
          <a:xfrm>
            <a:off x="20029828" y="7053738"/>
            <a:ext cx="3235568" cy="32863"/>
          </a:xfrm>
          <a:prstGeom prst="line">
            <a:avLst/>
          </a:prstGeom>
          <a:ln w="114300">
            <a:solidFill>
              <a:srgbClr val="5A5F5E"/>
            </a:solidFill>
            <a:custDash>
              <a:ds d="200000" sp="200000"/>
            </a:custDash>
            <a:miter lim="400000"/>
            <a:tailEnd type="stealth"/>
          </a:ln>
        </p:spPr>
        <p:txBody>
          <a:bodyPr lIns="50800" tIns="50800" rIns="50800" bIns="50800" anchor="ctr"/>
          <a:lstStyle/>
          <a:p>
            <a:endParaRPr/>
          </a:p>
        </p:txBody>
      </p:sp>
      <p:sp>
        <p:nvSpPr>
          <p:cNvPr id="208" name="Line"/>
          <p:cNvSpPr/>
          <p:nvPr/>
        </p:nvSpPr>
        <p:spPr>
          <a:xfrm flipH="1">
            <a:off x="20029828" y="7997268"/>
            <a:ext cx="3235568" cy="32864"/>
          </a:xfrm>
          <a:prstGeom prst="line">
            <a:avLst/>
          </a:prstGeom>
          <a:ln w="114300">
            <a:solidFill>
              <a:srgbClr val="5A5F5E"/>
            </a:solidFill>
            <a:custDash>
              <a:ds d="200000" sp="200000"/>
            </a:custDash>
            <a:miter lim="400000"/>
            <a:tailEnd type="stealth"/>
          </a:ln>
        </p:spPr>
        <p:txBody>
          <a:bodyPr lIns="50800" tIns="50800" rIns="50800" bIns="50800" anchor="ctr"/>
          <a:lstStyle/>
          <a:p>
            <a:endParaRPr/>
          </a:p>
        </p:txBody>
      </p:sp>
      <p:sp>
        <p:nvSpPr>
          <p:cNvPr id="209" name="Clock"/>
          <p:cNvSpPr/>
          <p:nvPr/>
        </p:nvSpPr>
        <p:spPr>
          <a:xfrm>
            <a:off x="20695110" y="9245600"/>
            <a:ext cx="1905001" cy="1905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2" y="0"/>
                  <a:pt x="10800" y="0"/>
                </a:cubicBezTo>
                <a:close/>
                <a:moveTo>
                  <a:pt x="10714" y="1340"/>
                </a:moveTo>
                <a:lnTo>
                  <a:pt x="10886" y="1340"/>
                </a:lnTo>
                <a:cubicBezTo>
                  <a:pt x="10994" y="1340"/>
                  <a:pt x="11080" y="1426"/>
                  <a:pt x="11080" y="1534"/>
                </a:cubicBezTo>
                <a:lnTo>
                  <a:pt x="11080" y="3100"/>
                </a:lnTo>
                <a:cubicBezTo>
                  <a:pt x="11080" y="3208"/>
                  <a:pt x="10994" y="3294"/>
                  <a:pt x="10886" y="3294"/>
                </a:cubicBezTo>
                <a:lnTo>
                  <a:pt x="10714" y="3294"/>
                </a:lnTo>
                <a:cubicBezTo>
                  <a:pt x="10606" y="3294"/>
                  <a:pt x="10520" y="3208"/>
                  <a:pt x="10520" y="3100"/>
                </a:cubicBezTo>
                <a:lnTo>
                  <a:pt x="10520" y="1534"/>
                </a:lnTo>
                <a:cubicBezTo>
                  <a:pt x="10520" y="1426"/>
                  <a:pt x="10606" y="1340"/>
                  <a:pt x="10714" y="1340"/>
                </a:cubicBezTo>
                <a:close/>
                <a:moveTo>
                  <a:pt x="6218" y="2541"/>
                </a:moveTo>
                <a:cubicBezTo>
                  <a:pt x="6293" y="2532"/>
                  <a:pt x="6369" y="2567"/>
                  <a:pt x="6409" y="2636"/>
                </a:cubicBezTo>
                <a:lnTo>
                  <a:pt x="7192" y="3991"/>
                </a:lnTo>
                <a:cubicBezTo>
                  <a:pt x="7246" y="4083"/>
                  <a:pt x="7215" y="4202"/>
                  <a:pt x="7123" y="4256"/>
                </a:cubicBezTo>
                <a:lnTo>
                  <a:pt x="6971" y="4342"/>
                </a:lnTo>
                <a:cubicBezTo>
                  <a:pt x="6879" y="4396"/>
                  <a:pt x="6760" y="4363"/>
                  <a:pt x="6706" y="4271"/>
                </a:cubicBezTo>
                <a:lnTo>
                  <a:pt x="5923" y="2916"/>
                </a:lnTo>
                <a:cubicBezTo>
                  <a:pt x="5869" y="2824"/>
                  <a:pt x="5902" y="2700"/>
                  <a:pt x="5994" y="2651"/>
                </a:cubicBezTo>
                <a:lnTo>
                  <a:pt x="6146" y="2565"/>
                </a:lnTo>
                <a:cubicBezTo>
                  <a:pt x="6169" y="2552"/>
                  <a:pt x="6194" y="2544"/>
                  <a:pt x="6218" y="2541"/>
                </a:cubicBezTo>
                <a:close/>
                <a:moveTo>
                  <a:pt x="15382" y="2541"/>
                </a:moveTo>
                <a:cubicBezTo>
                  <a:pt x="15406" y="2544"/>
                  <a:pt x="15431" y="2552"/>
                  <a:pt x="15454" y="2565"/>
                </a:cubicBezTo>
                <a:lnTo>
                  <a:pt x="15606" y="2651"/>
                </a:lnTo>
                <a:cubicBezTo>
                  <a:pt x="15698" y="2705"/>
                  <a:pt x="15731" y="2824"/>
                  <a:pt x="15677" y="2916"/>
                </a:cubicBezTo>
                <a:lnTo>
                  <a:pt x="14894" y="4271"/>
                </a:lnTo>
                <a:cubicBezTo>
                  <a:pt x="14840" y="4363"/>
                  <a:pt x="14721" y="4396"/>
                  <a:pt x="14629" y="4342"/>
                </a:cubicBezTo>
                <a:lnTo>
                  <a:pt x="14477" y="4256"/>
                </a:lnTo>
                <a:cubicBezTo>
                  <a:pt x="14385" y="4202"/>
                  <a:pt x="14354" y="4083"/>
                  <a:pt x="14408" y="3991"/>
                </a:cubicBezTo>
                <a:lnTo>
                  <a:pt x="15191" y="2636"/>
                </a:lnTo>
                <a:cubicBezTo>
                  <a:pt x="15231" y="2567"/>
                  <a:pt x="15307" y="2532"/>
                  <a:pt x="15382" y="2541"/>
                </a:cubicBezTo>
                <a:close/>
                <a:moveTo>
                  <a:pt x="16951" y="4904"/>
                </a:moveTo>
                <a:lnTo>
                  <a:pt x="17280" y="5282"/>
                </a:lnTo>
                <a:lnTo>
                  <a:pt x="11762" y="10660"/>
                </a:lnTo>
                <a:lnTo>
                  <a:pt x="12221" y="10903"/>
                </a:lnTo>
                <a:lnTo>
                  <a:pt x="11600" y="11978"/>
                </a:lnTo>
                <a:lnTo>
                  <a:pt x="10876" y="11524"/>
                </a:lnTo>
                <a:lnTo>
                  <a:pt x="10265" y="12118"/>
                </a:lnTo>
                <a:lnTo>
                  <a:pt x="9433" y="11205"/>
                </a:lnTo>
                <a:lnTo>
                  <a:pt x="9833" y="10871"/>
                </a:lnTo>
                <a:lnTo>
                  <a:pt x="6161" y="8576"/>
                </a:lnTo>
                <a:lnTo>
                  <a:pt x="6556" y="7896"/>
                </a:lnTo>
                <a:lnTo>
                  <a:pt x="10736" y="10115"/>
                </a:lnTo>
                <a:lnTo>
                  <a:pt x="16951" y="4904"/>
                </a:lnTo>
                <a:close/>
                <a:moveTo>
                  <a:pt x="2838" y="5900"/>
                </a:moveTo>
                <a:cubicBezTo>
                  <a:pt x="2863" y="5903"/>
                  <a:pt x="2888" y="5911"/>
                  <a:pt x="2911" y="5925"/>
                </a:cubicBezTo>
                <a:lnTo>
                  <a:pt x="4266" y="6708"/>
                </a:lnTo>
                <a:cubicBezTo>
                  <a:pt x="4358" y="6762"/>
                  <a:pt x="4391" y="6879"/>
                  <a:pt x="4337" y="6971"/>
                </a:cubicBezTo>
                <a:lnTo>
                  <a:pt x="4249" y="7123"/>
                </a:lnTo>
                <a:cubicBezTo>
                  <a:pt x="4195" y="7215"/>
                  <a:pt x="4078" y="7248"/>
                  <a:pt x="3986" y="7194"/>
                </a:cubicBezTo>
                <a:lnTo>
                  <a:pt x="2629" y="6411"/>
                </a:lnTo>
                <a:cubicBezTo>
                  <a:pt x="2537" y="6357"/>
                  <a:pt x="2506" y="6238"/>
                  <a:pt x="2560" y="6146"/>
                </a:cubicBezTo>
                <a:lnTo>
                  <a:pt x="2646" y="5994"/>
                </a:lnTo>
                <a:cubicBezTo>
                  <a:pt x="2686" y="5925"/>
                  <a:pt x="2764" y="5890"/>
                  <a:pt x="2838" y="5900"/>
                </a:cubicBezTo>
                <a:close/>
                <a:moveTo>
                  <a:pt x="18757" y="5900"/>
                </a:moveTo>
                <a:cubicBezTo>
                  <a:pt x="18831" y="5890"/>
                  <a:pt x="18908" y="5925"/>
                  <a:pt x="18949" y="5994"/>
                </a:cubicBezTo>
                <a:lnTo>
                  <a:pt x="19035" y="6146"/>
                </a:lnTo>
                <a:cubicBezTo>
                  <a:pt x="19089" y="6238"/>
                  <a:pt x="19056" y="6357"/>
                  <a:pt x="18964" y="6411"/>
                </a:cubicBezTo>
                <a:lnTo>
                  <a:pt x="17609" y="7194"/>
                </a:lnTo>
                <a:cubicBezTo>
                  <a:pt x="17517" y="7248"/>
                  <a:pt x="17398" y="7215"/>
                  <a:pt x="17344" y="7123"/>
                </a:cubicBezTo>
                <a:lnTo>
                  <a:pt x="17258" y="6971"/>
                </a:lnTo>
                <a:cubicBezTo>
                  <a:pt x="17204" y="6879"/>
                  <a:pt x="17237" y="6762"/>
                  <a:pt x="17329" y="6708"/>
                </a:cubicBezTo>
                <a:lnTo>
                  <a:pt x="18684" y="5925"/>
                </a:lnTo>
                <a:cubicBezTo>
                  <a:pt x="18707" y="5911"/>
                  <a:pt x="18732" y="5903"/>
                  <a:pt x="18757" y="5900"/>
                </a:cubicBezTo>
                <a:close/>
                <a:moveTo>
                  <a:pt x="10800" y="10439"/>
                </a:moveTo>
                <a:cubicBezTo>
                  <a:pt x="10707" y="10439"/>
                  <a:pt x="10614" y="10475"/>
                  <a:pt x="10544" y="10545"/>
                </a:cubicBezTo>
                <a:cubicBezTo>
                  <a:pt x="10402" y="10686"/>
                  <a:pt x="10402" y="10915"/>
                  <a:pt x="10544" y="11056"/>
                </a:cubicBezTo>
                <a:cubicBezTo>
                  <a:pt x="10685" y="11198"/>
                  <a:pt x="10915" y="11198"/>
                  <a:pt x="11056" y="11056"/>
                </a:cubicBezTo>
                <a:cubicBezTo>
                  <a:pt x="11198" y="10915"/>
                  <a:pt x="11198" y="10686"/>
                  <a:pt x="11056" y="10545"/>
                </a:cubicBezTo>
                <a:cubicBezTo>
                  <a:pt x="10986" y="10475"/>
                  <a:pt x="10893" y="10439"/>
                  <a:pt x="10800" y="10439"/>
                </a:cubicBezTo>
                <a:close/>
                <a:moveTo>
                  <a:pt x="1529" y="10520"/>
                </a:moveTo>
                <a:lnTo>
                  <a:pt x="3095" y="10520"/>
                </a:lnTo>
                <a:cubicBezTo>
                  <a:pt x="3203" y="10520"/>
                  <a:pt x="3289" y="10606"/>
                  <a:pt x="3289" y="10714"/>
                </a:cubicBezTo>
                <a:lnTo>
                  <a:pt x="3289" y="10886"/>
                </a:lnTo>
                <a:cubicBezTo>
                  <a:pt x="3289" y="10994"/>
                  <a:pt x="3203" y="11082"/>
                  <a:pt x="3095" y="11082"/>
                </a:cubicBezTo>
                <a:lnTo>
                  <a:pt x="1529" y="11082"/>
                </a:lnTo>
                <a:cubicBezTo>
                  <a:pt x="1426" y="11082"/>
                  <a:pt x="1333" y="10994"/>
                  <a:pt x="1333" y="10886"/>
                </a:cubicBezTo>
                <a:lnTo>
                  <a:pt x="1333" y="10714"/>
                </a:lnTo>
                <a:cubicBezTo>
                  <a:pt x="1333" y="10606"/>
                  <a:pt x="1421" y="10520"/>
                  <a:pt x="1529" y="10520"/>
                </a:cubicBezTo>
                <a:close/>
                <a:moveTo>
                  <a:pt x="18500" y="10520"/>
                </a:moveTo>
                <a:lnTo>
                  <a:pt x="20066" y="10520"/>
                </a:lnTo>
                <a:cubicBezTo>
                  <a:pt x="20174" y="10520"/>
                  <a:pt x="20260" y="10606"/>
                  <a:pt x="20260" y="10714"/>
                </a:cubicBezTo>
                <a:lnTo>
                  <a:pt x="20260" y="10886"/>
                </a:lnTo>
                <a:cubicBezTo>
                  <a:pt x="20260" y="10994"/>
                  <a:pt x="20174" y="11082"/>
                  <a:pt x="20066" y="11082"/>
                </a:cubicBezTo>
                <a:lnTo>
                  <a:pt x="18500" y="11082"/>
                </a:lnTo>
                <a:cubicBezTo>
                  <a:pt x="18392" y="11082"/>
                  <a:pt x="18306" y="10994"/>
                  <a:pt x="18306" y="10886"/>
                </a:cubicBezTo>
                <a:lnTo>
                  <a:pt x="18306" y="10714"/>
                </a:lnTo>
                <a:cubicBezTo>
                  <a:pt x="18306" y="10606"/>
                  <a:pt x="18392" y="10520"/>
                  <a:pt x="18500" y="10520"/>
                </a:cubicBezTo>
                <a:close/>
                <a:moveTo>
                  <a:pt x="4058" y="14383"/>
                </a:moveTo>
                <a:cubicBezTo>
                  <a:pt x="4133" y="14373"/>
                  <a:pt x="4209" y="14408"/>
                  <a:pt x="4249" y="14477"/>
                </a:cubicBezTo>
                <a:lnTo>
                  <a:pt x="4337" y="14629"/>
                </a:lnTo>
                <a:cubicBezTo>
                  <a:pt x="4391" y="14721"/>
                  <a:pt x="4358" y="14840"/>
                  <a:pt x="4266" y="14894"/>
                </a:cubicBezTo>
                <a:lnTo>
                  <a:pt x="2911" y="15677"/>
                </a:lnTo>
                <a:cubicBezTo>
                  <a:pt x="2819" y="15731"/>
                  <a:pt x="2700" y="15698"/>
                  <a:pt x="2646" y="15606"/>
                </a:cubicBezTo>
                <a:lnTo>
                  <a:pt x="2560" y="15456"/>
                </a:lnTo>
                <a:cubicBezTo>
                  <a:pt x="2506" y="15364"/>
                  <a:pt x="2537" y="15245"/>
                  <a:pt x="2629" y="15191"/>
                </a:cubicBezTo>
                <a:lnTo>
                  <a:pt x="3986" y="14408"/>
                </a:lnTo>
                <a:cubicBezTo>
                  <a:pt x="4009" y="14394"/>
                  <a:pt x="4034" y="14386"/>
                  <a:pt x="4058" y="14383"/>
                </a:cubicBezTo>
                <a:close/>
                <a:moveTo>
                  <a:pt x="17536" y="14383"/>
                </a:moveTo>
                <a:cubicBezTo>
                  <a:pt x="17561" y="14386"/>
                  <a:pt x="17586" y="14394"/>
                  <a:pt x="17609" y="14408"/>
                </a:cubicBezTo>
                <a:lnTo>
                  <a:pt x="18964" y="15191"/>
                </a:lnTo>
                <a:cubicBezTo>
                  <a:pt x="19056" y="15245"/>
                  <a:pt x="19089" y="15364"/>
                  <a:pt x="19035" y="15456"/>
                </a:cubicBezTo>
                <a:lnTo>
                  <a:pt x="18949" y="15606"/>
                </a:lnTo>
                <a:cubicBezTo>
                  <a:pt x="18895" y="15698"/>
                  <a:pt x="18776" y="15731"/>
                  <a:pt x="18684" y="15677"/>
                </a:cubicBezTo>
                <a:lnTo>
                  <a:pt x="17329" y="14894"/>
                </a:lnTo>
                <a:cubicBezTo>
                  <a:pt x="17237" y="14840"/>
                  <a:pt x="17204" y="14721"/>
                  <a:pt x="17258" y="14629"/>
                </a:cubicBezTo>
                <a:lnTo>
                  <a:pt x="17344" y="14477"/>
                </a:lnTo>
                <a:cubicBezTo>
                  <a:pt x="17385" y="14408"/>
                  <a:pt x="17462" y="14373"/>
                  <a:pt x="17536" y="14383"/>
                </a:cubicBezTo>
                <a:close/>
                <a:moveTo>
                  <a:pt x="6893" y="17240"/>
                </a:moveTo>
                <a:cubicBezTo>
                  <a:pt x="6918" y="17243"/>
                  <a:pt x="6943" y="17251"/>
                  <a:pt x="6966" y="17265"/>
                </a:cubicBezTo>
                <a:lnTo>
                  <a:pt x="7118" y="17351"/>
                </a:lnTo>
                <a:cubicBezTo>
                  <a:pt x="7210" y="17399"/>
                  <a:pt x="7241" y="17519"/>
                  <a:pt x="7187" y="17616"/>
                </a:cubicBezTo>
                <a:lnTo>
                  <a:pt x="6404" y="18971"/>
                </a:lnTo>
                <a:cubicBezTo>
                  <a:pt x="6350" y="19063"/>
                  <a:pt x="6231" y="19094"/>
                  <a:pt x="6139" y="19040"/>
                </a:cubicBezTo>
                <a:lnTo>
                  <a:pt x="5989" y="18954"/>
                </a:lnTo>
                <a:cubicBezTo>
                  <a:pt x="5897" y="18900"/>
                  <a:pt x="5864" y="18781"/>
                  <a:pt x="5918" y="18689"/>
                </a:cubicBezTo>
                <a:lnTo>
                  <a:pt x="6701" y="17334"/>
                </a:lnTo>
                <a:cubicBezTo>
                  <a:pt x="6742" y="17265"/>
                  <a:pt x="6819" y="17230"/>
                  <a:pt x="6893" y="17240"/>
                </a:cubicBezTo>
                <a:close/>
                <a:moveTo>
                  <a:pt x="14696" y="17240"/>
                </a:moveTo>
                <a:cubicBezTo>
                  <a:pt x="14771" y="17230"/>
                  <a:pt x="14847" y="17265"/>
                  <a:pt x="14887" y="17334"/>
                </a:cubicBezTo>
                <a:lnTo>
                  <a:pt x="15670" y="18689"/>
                </a:lnTo>
                <a:cubicBezTo>
                  <a:pt x="15730" y="18781"/>
                  <a:pt x="15698" y="18900"/>
                  <a:pt x="15601" y="18954"/>
                </a:cubicBezTo>
                <a:lnTo>
                  <a:pt x="15449" y="19040"/>
                </a:lnTo>
                <a:cubicBezTo>
                  <a:pt x="15357" y="19094"/>
                  <a:pt x="15238" y="19063"/>
                  <a:pt x="15184" y="18971"/>
                </a:cubicBezTo>
                <a:lnTo>
                  <a:pt x="14401" y="17616"/>
                </a:lnTo>
                <a:cubicBezTo>
                  <a:pt x="14347" y="17524"/>
                  <a:pt x="14380" y="17405"/>
                  <a:pt x="14472" y="17351"/>
                </a:cubicBezTo>
                <a:lnTo>
                  <a:pt x="14624" y="17265"/>
                </a:lnTo>
                <a:cubicBezTo>
                  <a:pt x="14647" y="17251"/>
                  <a:pt x="14672" y="17243"/>
                  <a:pt x="14696" y="17240"/>
                </a:cubicBezTo>
                <a:close/>
                <a:moveTo>
                  <a:pt x="10714" y="18306"/>
                </a:moveTo>
                <a:lnTo>
                  <a:pt x="10886" y="18306"/>
                </a:lnTo>
                <a:cubicBezTo>
                  <a:pt x="10994" y="18306"/>
                  <a:pt x="11080" y="18392"/>
                  <a:pt x="11080" y="18500"/>
                </a:cubicBezTo>
                <a:lnTo>
                  <a:pt x="11080" y="20066"/>
                </a:lnTo>
                <a:cubicBezTo>
                  <a:pt x="11080" y="20174"/>
                  <a:pt x="10994" y="20262"/>
                  <a:pt x="10886" y="20262"/>
                </a:cubicBezTo>
                <a:lnTo>
                  <a:pt x="10714" y="20262"/>
                </a:lnTo>
                <a:cubicBezTo>
                  <a:pt x="10606" y="20262"/>
                  <a:pt x="10520" y="20174"/>
                  <a:pt x="10520" y="20066"/>
                </a:cubicBezTo>
                <a:lnTo>
                  <a:pt x="10520" y="18500"/>
                </a:lnTo>
                <a:cubicBezTo>
                  <a:pt x="10520" y="18392"/>
                  <a:pt x="10606" y="18306"/>
                  <a:pt x="10714" y="18306"/>
                </a:cubicBezTo>
                <a:close/>
              </a:path>
            </a:pathLst>
          </a:custGeom>
          <a:solidFill>
            <a:srgbClr val="AB1802"/>
          </a:solidFill>
          <a:ln w="12700">
            <a:miter lim="400000"/>
          </a:ln>
        </p:spPr>
        <p:txBody>
          <a:bodyPr lIns="50800" tIns="50800" rIns="50800" bIns="50800" anchor="ctr"/>
          <a:lstStyle/>
          <a:p>
            <a:pPr>
              <a:defRPr>
                <a:solidFill>
                  <a:srgbClr val="FFFFFF"/>
                </a:solidFill>
              </a:defRPr>
            </a:pPr>
            <a:endParaRPr/>
          </a:p>
        </p:txBody>
      </p:sp>
      <p:sp>
        <p:nvSpPr>
          <p:cNvPr id="212" name="Connection Line"/>
          <p:cNvSpPr/>
          <p:nvPr/>
        </p:nvSpPr>
        <p:spPr>
          <a:xfrm>
            <a:off x="21653997" y="9118600"/>
            <a:ext cx="1084916" cy="1862667"/>
          </a:xfrm>
          <a:custGeom>
            <a:avLst/>
            <a:gdLst/>
            <a:ahLst/>
            <a:cxnLst>
              <a:cxn ang="0">
                <a:pos x="wd2" y="hd2"/>
              </a:cxn>
              <a:cxn ang="5400000">
                <a:pos x="wd2" y="hd2"/>
              </a:cxn>
              <a:cxn ang="10800000">
                <a:pos x="wd2" y="hd2"/>
              </a:cxn>
              <a:cxn ang="16200000">
                <a:pos x="wd2" y="hd2"/>
              </a:cxn>
            </a:cxnLst>
            <a:rect l="0" t="0" r="r" b="b"/>
            <a:pathLst>
              <a:path w="17276" h="21600" extrusionOk="0">
                <a:moveTo>
                  <a:pt x="0" y="0"/>
                </a:moveTo>
                <a:cubicBezTo>
                  <a:pt x="17286" y="2786"/>
                  <a:pt x="21600" y="9986"/>
                  <a:pt x="12943" y="21600"/>
                </a:cubicBezTo>
              </a:path>
            </a:pathLst>
          </a:custGeom>
          <a:ln w="50800">
            <a:solidFill>
              <a:srgbClr val="5A5F5E"/>
            </a:solidFill>
            <a:miter lim="400000"/>
            <a:tailEnd type="triangle"/>
          </a:ln>
        </p:spPr>
        <p:txBody>
          <a:bodyPr/>
          <a:lstStyle/>
          <a:p>
            <a:endParaRPr/>
          </a:p>
        </p:txBody>
      </p:sp>
      <p:sp>
        <p:nvSpPr>
          <p:cNvPr id="211" name="If the sender P doesn't detect a forwarding within max_delay,…"/>
          <p:cNvSpPr txBox="1"/>
          <p:nvPr/>
        </p:nvSpPr>
        <p:spPr>
          <a:xfrm>
            <a:off x="3009900" y="3022600"/>
            <a:ext cx="19011900" cy="233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r>
              <a:t>If the sender P doesn't detect a forwarding within </a:t>
            </a:r>
            <a:r>
              <a:rPr>
                <a:latin typeface="Courier New"/>
                <a:ea typeface="Courier New"/>
                <a:cs typeface="Courier New"/>
                <a:sym typeface="Courier New"/>
              </a:rPr>
              <a:t>max_delay</a:t>
            </a:r>
            <a:r>
              <a:t>,</a:t>
            </a:r>
          </a:p>
          <a:p>
            <a:pPr lvl="1"/>
            <a:r>
              <a:t>it assumes that the basic greedy mode has failed</a:t>
            </a:r>
          </a:p>
          <a:p>
            <a:pPr lvl="1"/>
            <a:r>
              <a:t>and switches to </a:t>
            </a:r>
            <a:r>
              <a:rPr>
                <a:latin typeface="Gill Sans"/>
                <a:ea typeface="Gill Sans"/>
                <a:cs typeface="Gill Sans"/>
                <a:sym typeface="Gill Sans"/>
              </a:rPr>
              <a:t>backup mode</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3633</Words>
  <Application>Microsoft Office PowerPoint</Application>
  <PresentationFormat>Personalizzato</PresentationFormat>
  <Paragraphs>334</Paragraphs>
  <Slides>29</Slides>
  <Notes>29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Courier New</vt:lpstr>
      <vt:lpstr>Gill Sans</vt:lpstr>
      <vt:lpstr>Gill Sans Light</vt:lpstr>
      <vt:lpstr>Gill Sans SemiBold</vt:lpstr>
      <vt:lpstr>Helvetica Neue</vt:lpstr>
      <vt:lpstr>Showroom</vt:lpstr>
      <vt:lpstr>BLR  and  ROFF: TWO  routing  algorithms  for  MANETS</vt:lpstr>
      <vt:lpstr>BLR</vt:lpstr>
      <vt:lpstr>ASSUMPTIONS</vt:lpstr>
      <vt:lpstr>basic  mode  1/3</vt:lpstr>
      <vt:lpstr>basic  mode  2/3</vt:lpstr>
      <vt:lpstr>Definition  of  progress</vt:lpstr>
      <vt:lpstr>basic  mode  3/3</vt:lpstr>
      <vt:lpstr>other  features</vt:lpstr>
      <vt:lpstr>backup  mode</vt:lpstr>
      <vt:lpstr>Testbed  environment</vt:lpstr>
      <vt:lpstr>performance  evaluation</vt:lpstr>
      <vt:lpstr>pros  and  cons</vt:lpstr>
      <vt:lpstr>roff</vt:lpstr>
      <vt:lpstr>MAIN  IDEA  of  existing  algoritms</vt:lpstr>
      <vt:lpstr>MinDiff</vt:lpstr>
      <vt:lpstr>ANOTHER  PROBLEM:  EMPTY  SPACES  1/2</vt:lpstr>
      <vt:lpstr>ANOTHER  PROBLEM:  EMPTY  SPACES 2/2</vt:lpstr>
      <vt:lpstr>ASSUMPTIONS</vt:lpstr>
      <vt:lpstr>NEIGHBOR  TABLE  (NBT)</vt:lpstr>
      <vt:lpstr>PRIORITY  ACQUISITION  1/2</vt:lpstr>
      <vt:lpstr>PRIORITY  ACQUISITION  2/2</vt:lpstr>
      <vt:lpstr>waiting  time  assignment 1/2</vt:lpstr>
      <vt:lpstr>waiting  time  assignment  2/2</vt:lpstr>
      <vt:lpstr>Broadcast  continuation</vt:lpstr>
      <vt:lpstr>Testbed  environment</vt:lpstr>
      <vt:lpstr>PERFORMANCE  EVALUATION  1/2</vt:lpstr>
      <vt:lpstr>PERFORMANCE  EVALUATION  2/2</vt:lpstr>
      <vt:lpstr>pros  and  cons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BLR  and  ROFF: TWO  routing  algorithms  for  MANETS</dc:title>
  <cp:lastModifiedBy>Jordan Gottardo</cp:lastModifiedBy>
  <cp:revision>1</cp:revision>
  <dcterms:modified xsi:type="dcterms:W3CDTF">2018-12-03T14:08:43Z</dcterms:modified>
</cp:coreProperties>
</file>